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28"/>
  </p:handoutMasterIdLst>
  <p:sldIdLst>
    <p:sldId id="270" r:id="rId3"/>
    <p:sldId id="314" r:id="rId5"/>
    <p:sldId id="316" r:id="rId6"/>
    <p:sldId id="297" r:id="rId7"/>
    <p:sldId id="292" r:id="rId8"/>
    <p:sldId id="294" r:id="rId9"/>
    <p:sldId id="296" r:id="rId10"/>
    <p:sldId id="298" r:id="rId11"/>
    <p:sldId id="317" r:id="rId12"/>
    <p:sldId id="285" r:id="rId13"/>
    <p:sldId id="290" r:id="rId14"/>
    <p:sldId id="291" r:id="rId15"/>
    <p:sldId id="318" r:id="rId16"/>
    <p:sldId id="315" r:id="rId17"/>
    <p:sldId id="319" r:id="rId18"/>
    <p:sldId id="286" r:id="rId19"/>
    <p:sldId id="274" r:id="rId20"/>
    <p:sldId id="287" r:id="rId21"/>
    <p:sldId id="313" r:id="rId22"/>
    <p:sldId id="320" r:id="rId23"/>
    <p:sldId id="288" r:id="rId24"/>
    <p:sldId id="321" r:id="rId25"/>
    <p:sldId id="289" r:id="rId26"/>
    <p:sldId id="322" r:id="rId27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D3D9"/>
    <a:srgbClr val="93DBF5"/>
    <a:srgbClr val="0D6E91"/>
    <a:srgbClr val="1086B0"/>
    <a:srgbClr val="292C48"/>
    <a:srgbClr val="2C2D39"/>
    <a:srgbClr val="242630"/>
    <a:srgbClr val="2A1F43"/>
    <a:srgbClr val="0C1B4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7" autoAdjust="0"/>
    <p:restoredTop sz="95992" autoAdjust="0"/>
  </p:normalViewPr>
  <p:slideViewPr>
    <p:cSldViewPr snapToGrid="0" snapToObjects="1">
      <p:cViewPr varScale="1">
        <p:scale>
          <a:sx n="91" d="100"/>
          <a:sy n="91" d="100"/>
        </p:scale>
        <p:origin x="63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3580C2-1577-45A1-BB18-8E613F092107}" type="doc">
      <dgm:prSet loTypeId="urn:microsoft.com/office/officeart/2005/8/layout/list1#1" loCatId="list" qsTypeId="urn:microsoft.com/office/officeart/2005/8/quickstyle/simple4#1" qsCatId="simple" csTypeId="urn:microsoft.com/office/officeart/2005/8/colors/accent1_2#1" csCatId="accent1" phldr="1"/>
      <dgm:spPr/>
      <dgm:t>
        <a:bodyPr/>
        <a:lstStyle/>
        <a:p>
          <a:endParaRPr lang="en-US"/>
        </a:p>
      </dgm:t>
    </dgm:pt>
    <dgm:pt modelId="{C8DE1A74-FB6E-478B-A429-72D448F58A4C}">
      <dgm:prSet/>
      <dgm:spPr/>
      <dgm:t>
        <a:bodyPr/>
        <a:lstStyle/>
        <a:p>
          <a:r>
            <a:rPr lang="zh-CN" altLang="en-US" baseline="0" dirty="0"/>
            <a:t>二、</a:t>
          </a:r>
          <a:r>
            <a:rPr lang="zh-CN" baseline="0" dirty="0"/>
            <a:t>项目简介</a:t>
          </a:r>
          <a:r>
            <a:rPr lang="zh-CN" altLang="en-US" baseline="0" dirty="0">
              <a:hlinkClick xmlns:r="http://schemas.openxmlformats.org/officeDocument/2006/relationships" r:id="rId1" action="ppaction://hlinksldjump"/>
            </a:rPr>
            <a:t> </a:t>
          </a:r>
          <a:endParaRPr lang="en-US" dirty="0"/>
        </a:p>
      </dgm:t>
    </dgm:pt>
    <dgm:pt modelId="{5DA07D74-52EA-4579-BDD8-8D56A37F03AE}" cxnId="{16FAFEED-6503-472B-A9DE-EEDD1C8CEF9D}" type="parTrans">
      <dgm:prSet/>
      <dgm:spPr/>
      <dgm:t>
        <a:bodyPr/>
        <a:lstStyle/>
        <a:p>
          <a:endParaRPr lang="en-US"/>
        </a:p>
      </dgm:t>
    </dgm:pt>
    <dgm:pt modelId="{C0B2A5C1-A249-4DEC-A5E1-1DB2482A7511}" cxnId="{16FAFEED-6503-472B-A9DE-EEDD1C8CEF9D}" type="sibTrans">
      <dgm:prSet/>
      <dgm:spPr/>
      <dgm:t>
        <a:bodyPr/>
        <a:lstStyle/>
        <a:p>
          <a:endParaRPr lang="en-US"/>
        </a:p>
      </dgm:t>
    </dgm:pt>
    <dgm:pt modelId="{86199791-AA49-468A-A4F9-E581BA16F0A5}">
      <dgm:prSet custT="1"/>
      <dgm:spPr/>
      <dgm:t>
        <a:bodyPr/>
        <a:lstStyle/>
        <a:p>
          <a:r>
            <a:rPr lang="zh-CN" altLang="en-US" sz="1800" kern="1200" baseline="0" dirty="0">
              <a:solidFill>
                <a:srgbClr val="FFFFFF"/>
              </a:solidFill>
              <a:latin typeface="Meiryo UI" panose="020B0604030504040204" charset="-128"/>
              <a:ea typeface="+mn-ea"/>
              <a:cs typeface="+mn-cs"/>
            </a:rPr>
            <a:t>四、具体功能实现</a:t>
          </a:r>
          <a:endParaRPr lang="en-US" sz="1800" kern="1200" baseline="0" dirty="0">
            <a:solidFill>
              <a:srgbClr val="FFFFFF"/>
            </a:solidFill>
            <a:latin typeface="Meiryo UI" panose="020B0604030504040204" charset="-128"/>
            <a:ea typeface="+mn-ea"/>
            <a:cs typeface="+mn-cs"/>
          </a:endParaRPr>
        </a:p>
      </dgm:t>
    </dgm:pt>
    <dgm:pt modelId="{D047763B-0ABB-4A7D-99B8-0741357288A5}" cxnId="{01383198-75E3-4F1E-BD19-E4D636F1041E}" type="parTrans">
      <dgm:prSet/>
      <dgm:spPr/>
      <dgm:t>
        <a:bodyPr/>
        <a:lstStyle/>
        <a:p>
          <a:endParaRPr lang="en-US"/>
        </a:p>
      </dgm:t>
    </dgm:pt>
    <dgm:pt modelId="{4373A864-AD21-41FC-A46C-200BC63FE6B2}" cxnId="{01383198-75E3-4F1E-BD19-E4D636F1041E}" type="sibTrans">
      <dgm:prSet/>
      <dgm:spPr/>
      <dgm:t>
        <a:bodyPr/>
        <a:lstStyle/>
        <a:p>
          <a:endParaRPr lang="en-US"/>
        </a:p>
      </dgm:t>
    </dgm:pt>
    <dgm:pt modelId="{FF15F1E5-D05B-4F6F-8B59-B930CDF18CE6}">
      <dgm:prSet/>
      <dgm:spPr/>
      <dgm:t>
        <a:bodyPr/>
        <a:lstStyle/>
        <a:p>
          <a:r>
            <a:rPr lang="zh-CN" altLang="en-US" baseline="0" dirty="0"/>
            <a:t>五、</a:t>
          </a:r>
          <a:r>
            <a:rPr lang="zh-CN" baseline="0" dirty="0"/>
            <a:t>参考资料</a:t>
          </a:r>
          <a:endParaRPr lang="en-US" dirty="0"/>
        </a:p>
      </dgm:t>
    </dgm:pt>
    <dgm:pt modelId="{973F2E6E-109C-4F8B-9FB9-140E1DEF23F1}" cxnId="{A0772979-0B1C-4970-B26A-DE08149FB9F2}" type="parTrans">
      <dgm:prSet/>
      <dgm:spPr/>
      <dgm:t>
        <a:bodyPr/>
        <a:lstStyle/>
        <a:p>
          <a:endParaRPr lang="en-US"/>
        </a:p>
      </dgm:t>
    </dgm:pt>
    <dgm:pt modelId="{015FD2AA-F824-49CB-A643-90BBE4467CD2}" cxnId="{A0772979-0B1C-4970-B26A-DE08149FB9F2}" type="sibTrans">
      <dgm:prSet/>
      <dgm:spPr/>
      <dgm:t>
        <a:bodyPr/>
        <a:lstStyle/>
        <a:p>
          <a:endParaRPr lang="en-US"/>
        </a:p>
      </dgm:t>
    </dgm:pt>
    <dgm:pt modelId="{9BCAC816-8A06-42EE-940C-5961E0E95CF3}">
      <dgm:prSet/>
      <dgm:spPr/>
      <dgm:t>
        <a:bodyPr/>
        <a:lstStyle/>
        <a:p>
          <a:r>
            <a:rPr lang="zh-CN" altLang="en-US" baseline="0" dirty="0"/>
            <a:t>六、</a:t>
          </a:r>
          <a:r>
            <a:rPr lang="zh-CN" baseline="0" dirty="0"/>
            <a:t>组员分工</a:t>
          </a:r>
          <a:r>
            <a:rPr lang="zh-CN" altLang="en-US" baseline="0" dirty="0"/>
            <a:t>及评价</a:t>
          </a:r>
          <a:endParaRPr lang="en-US" dirty="0"/>
        </a:p>
      </dgm:t>
    </dgm:pt>
    <dgm:pt modelId="{CF4F03A6-E6BB-489B-994B-06DECB9EC84C}" cxnId="{014DCBD8-2993-4DC7-BCC3-A8F1C0585530}" type="parTrans">
      <dgm:prSet/>
      <dgm:spPr/>
      <dgm:t>
        <a:bodyPr/>
        <a:lstStyle/>
        <a:p>
          <a:endParaRPr lang="en-US"/>
        </a:p>
      </dgm:t>
    </dgm:pt>
    <dgm:pt modelId="{D208B86F-85E6-4A88-999A-45E012BDE227}" cxnId="{014DCBD8-2993-4DC7-BCC3-A8F1C0585530}" type="sibTrans">
      <dgm:prSet/>
      <dgm:spPr/>
      <dgm:t>
        <a:bodyPr/>
        <a:lstStyle/>
        <a:p>
          <a:endParaRPr lang="en-US"/>
        </a:p>
      </dgm:t>
    </dgm:pt>
    <dgm:pt modelId="{53DAFCD3-9E9C-4DAC-9CF8-616DAFA4B172}">
      <dgm:prSet/>
      <dgm:spPr/>
      <dgm:t>
        <a:bodyPr/>
        <a:lstStyle/>
        <a:p>
          <a:r>
            <a:rPr lang="zh-CN" altLang="en-US" dirty="0"/>
            <a:t>一、调查统计</a:t>
          </a:r>
          <a:endParaRPr lang="en-US" dirty="0"/>
        </a:p>
      </dgm:t>
    </dgm:pt>
    <dgm:pt modelId="{C065BD43-1956-40C0-A4CA-C0A75904FB4B}" cxnId="{D40169EE-A2E0-40EF-B001-D31908CDA831}" type="parTrans">
      <dgm:prSet/>
      <dgm:spPr/>
      <dgm:t>
        <a:bodyPr/>
        <a:lstStyle/>
        <a:p>
          <a:endParaRPr lang="zh-CN" altLang="en-US"/>
        </a:p>
      </dgm:t>
    </dgm:pt>
    <dgm:pt modelId="{D84A72DD-0431-4DCE-8651-FCB864216020}" cxnId="{D40169EE-A2E0-40EF-B001-D31908CDA831}" type="sibTrans">
      <dgm:prSet/>
      <dgm:spPr/>
      <dgm:t>
        <a:bodyPr/>
        <a:lstStyle/>
        <a:p>
          <a:endParaRPr lang="zh-CN" altLang="en-US"/>
        </a:p>
      </dgm:t>
    </dgm:pt>
    <dgm:pt modelId="{321E33CD-2810-4CC5-90EE-13C1A583AAAD}">
      <dgm:prSet/>
      <dgm:spPr/>
      <dgm:t>
        <a:bodyPr/>
        <a:lstStyle/>
        <a:p>
          <a:r>
            <a:rPr lang="zh-CN" altLang="en-US" dirty="0"/>
            <a:t>三、可行性分析</a:t>
          </a:r>
          <a:endParaRPr lang="en-US" dirty="0"/>
        </a:p>
      </dgm:t>
    </dgm:pt>
    <dgm:pt modelId="{3EC1D5E4-D697-4E22-AA9F-D081A484E7FA}" cxnId="{4BDE1040-0322-421C-A27F-CAEF6A4DEAF4}" type="parTrans">
      <dgm:prSet/>
      <dgm:spPr/>
      <dgm:t>
        <a:bodyPr/>
        <a:lstStyle/>
        <a:p>
          <a:endParaRPr lang="zh-CN" altLang="en-US"/>
        </a:p>
      </dgm:t>
    </dgm:pt>
    <dgm:pt modelId="{D2EE007A-4774-4202-83CA-B08381D02E8E}" cxnId="{4BDE1040-0322-421C-A27F-CAEF6A4DEAF4}" type="sibTrans">
      <dgm:prSet/>
      <dgm:spPr/>
      <dgm:t>
        <a:bodyPr/>
        <a:lstStyle/>
        <a:p>
          <a:endParaRPr lang="zh-CN" altLang="en-US"/>
        </a:p>
      </dgm:t>
    </dgm:pt>
    <dgm:pt modelId="{ECADE4F4-1381-46B5-B67B-CAC38150F86B}" type="pres">
      <dgm:prSet presAssocID="{EF3580C2-1577-45A1-BB18-8E613F092107}" presName="linear" presStyleCnt="0">
        <dgm:presLayoutVars>
          <dgm:dir/>
          <dgm:animLvl val="lvl"/>
          <dgm:resizeHandles val="exact"/>
        </dgm:presLayoutVars>
      </dgm:prSet>
      <dgm:spPr/>
    </dgm:pt>
    <dgm:pt modelId="{D82E2EFA-6EED-4D02-ADEA-77392916ADF0}" type="pres">
      <dgm:prSet presAssocID="{53DAFCD3-9E9C-4DAC-9CF8-616DAFA4B172}" presName="parentLin" presStyleCnt="0"/>
      <dgm:spPr/>
    </dgm:pt>
    <dgm:pt modelId="{4BCBE80D-C46E-46F1-A466-340C7C8898E6}" type="pres">
      <dgm:prSet presAssocID="{53DAFCD3-9E9C-4DAC-9CF8-616DAFA4B172}" presName="parentLeftMargin" presStyleLbl="node1" presStyleIdx="0" presStyleCnt="6"/>
      <dgm:spPr/>
    </dgm:pt>
    <dgm:pt modelId="{B0222459-B36C-4294-88DF-B52DD6C2157C}" type="pres">
      <dgm:prSet presAssocID="{53DAFCD3-9E9C-4DAC-9CF8-616DAFA4B172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08B130F3-0523-4546-B045-F114DB004E54}" type="pres">
      <dgm:prSet presAssocID="{53DAFCD3-9E9C-4DAC-9CF8-616DAFA4B172}" presName="negativeSpace" presStyleCnt="0"/>
      <dgm:spPr/>
    </dgm:pt>
    <dgm:pt modelId="{734DE56E-CE8E-419E-9F43-7DE9C3FACCFA}" type="pres">
      <dgm:prSet presAssocID="{53DAFCD3-9E9C-4DAC-9CF8-616DAFA4B172}" presName="childText" presStyleLbl="conFgAcc1" presStyleIdx="0" presStyleCnt="6">
        <dgm:presLayoutVars>
          <dgm:bulletEnabled val="1"/>
        </dgm:presLayoutVars>
      </dgm:prSet>
      <dgm:spPr/>
    </dgm:pt>
    <dgm:pt modelId="{AE4EBF51-102C-495E-A34E-3DF5040907A0}" type="pres">
      <dgm:prSet presAssocID="{D84A72DD-0431-4DCE-8651-FCB864216020}" presName="spaceBetweenRectangles" presStyleCnt="0"/>
      <dgm:spPr/>
    </dgm:pt>
    <dgm:pt modelId="{79F75752-02F5-441B-ADF0-6BD72D466BD6}" type="pres">
      <dgm:prSet presAssocID="{C8DE1A74-FB6E-478B-A429-72D448F58A4C}" presName="parentLin" presStyleCnt="0"/>
      <dgm:spPr/>
    </dgm:pt>
    <dgm:pt modelId="{A13D1F6C-5249-4B2C-9997-FFE566D1E1EA}" type="pres">
      <dgm:prSet presAssocID="{C8DE1A74-FB6E-478B-A429-72D448F58A4C}" presName="parentLeftMargin" presStyleLbl="node1" presStyleIdx="0" presStyleCnt="6"/>
      <dgm:spPr/>
    </dgm:pt>
    <dgm:pt modelId="{273A4F4B-6629-49E0-A298-AC01FA22F0BF}" type="pres">
      <dgm:prSet presAssocID="{C8DE1A74-FB6E-478B-A429-72D448F58A4C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BCB7B74F-3E89-4C3D-9849-F6C22E978E31}" type="pres">
      <dgm:prSet presAssocID="{C8DE1A74-FB6E-478B-A429-72D448F58A4C}" presName="negativeSpace" presStyleCnt="0"/>
      <dgm:spPr/>
    </dgm:pt>
    <dgm:pt modelId="{625379AB-73A4-40FB-BD5C-4BFD01737746}" type="pres">
      <dgm:prSet presAssocID="{C8DE1A74-FB6E-478B-A429-72D448F58A4C}" presName="childText" presStyleLbl="conFgAcc1" presStyleIdx="1" presStyleCnt="6">
        <dgm:presLayoutVars>
          <dgm:bulletEnabled val="1"/>
        </dgm:presLayoutVars>
      </dgm:prSet>
      <dgm:spPr/>
    </dgm:pt>
    <dgm:pt modelId="{AA3A4477-ED93-40A9-A27D-FC26E89EC78E}" type="pres">
      <dgm:prSet presAssocID="{C0B2A5C1-A249-4DEC-A5E1-1DB2482A7511}" presName="spaceBetweenRectangles" presStyleCnt="0"/>
      <dgm:spPr/>
    </dgm:pt>
    <dgm:pt modelId="{588E22B5-3840-4625-9320-7FF00793160F}" type="pres">
      <dgm:prSet presAssocID="{321E33CD-2810-4CC5-90EE-13C1A583AAAD}" presName="parentLin" presStyleCnt="0"/>
      <dgm:spPr/>
    </dgm:pt>
    <dgm:pt modelId="{6A503B22-4421-4AB9-BCC7-F11F294B6F61}" type="pres">
      <dgm:prSet presAssocID="{321E33CD-2810-4CC5-90EE-13C1A583AAAD}" presName="parentLeftMargin" presStyleLbl="node1" presStyleIdx="1" presStyleCnt="6"/>
      <dgm:spPr/>
    </dgm:pt>
    <dgm:pt modelId="{D2AE74B9-B7F9-41A3-B2D8-65A785271A92}" type="pres">
      <dgm:prSet presAssocID="{321E33CD-2810-4CC5-90EE-13C1A583AAAD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677EA6F7-566F-473F-BA9B-8ABDB073B614}" type="pres">
      <dgm:prSet presAssocID="{321E33CD-2810-4CC5-90EE-13C1A583AAAD}" presName="negativeSpace" presStyleCnt="0"/>
      <dgm:spPr/>
    </dgm:pt>
    <dgm:pt modelId="{8714652B-2C2F-4FC7-9215-1256DB8ADA12}" type="pres">
      <dgm:prSet presAssocID="{321E33CD-2810-4CC5-90EE-13C1A583AAAD}" presName="childText" presStyleLbl="conFgAcc1" presStyleIdx="2" presStyleCnt="6">
        <dgm:presLayoutVars>
          <dgm:bulletEnabled val="1"/>
        </dgm:presLayoutVars>
      </dgm:prSet>
      <dgm:spPr/>
    </dgm:pt>
    <dgm:pt modelId="{9B14D766-8E53-426C-B271-561460659027}" type="pres">
      <dgm:prSet presAssocID="{D2EE007A-4774-4202-83CA-B08381D02E8E}" presName="spaceBetweenRectangles" presStyleCnt="0"/>
      <dgm:spPr/>
    </dgm:pt>
    <dgm:pt modelId="{38D04C7A-9218-47BB-AB34-CF0BE07C5D57}" type="pres">
      <dgm:prSet presAssocID="{86199791-AA49-468A-A4F9-E581BA16F0A5}" presName="parentLin" presStyleCnt="0"/>
      <dgm:spPr/>
    </dgm:pt>
    <dgm:pt modelId="{D5A385AA-45D2-4B79-A8A6-1EAFE9A49075}" type="pres">
      <dgm:prSet presAssocID="{86199791-AA49-468A-A4F9-E581BA16F0A5}" presName="parentLeftMargin" presStyleLbl="node1" presStyleIdx="2" presStyleCnt="6"/>
      <dgm:spPr/>
    </dgm:pt>
    <dgm:pt modelId="{16B833B4-521C-46BB-9BE7-6AF5CD948989}" type="pres">
      <dgm:prSet presAssocID="{86199791-AA49-468A-A4F9-E581BA16F0A5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AACEB106-8D7E-4AD0-ADC3-280C24FF526A}" type="pres">
      <dgm:prSet presAssocID="{86199791-AA49-468A-A4F9-E581BA16F0A5}" presName="negativeSpace" presStyleCnt="0"/>
      <dgm:spPr/>
    </dgm:pt>
    <dgm:pt modelId="{06B737D3-444D-43D7-9CC2-1CAF406FBCA0}" type="pres">
      <dgm:prSet presAssocID="{86199791-AA49-468A-A4F9-E581BA16F0A5}" presName="childText" presStyleLbl="conFgAcc1" presStyleIdx="3" presStyleCnt="6">
        <dgm:presLayoutVars>
          <dgm:bulletEnabled val="1"/>
        </dgm:presLayoutVars>
      </dgm:prSet>
      <dgm:spPr/>
    </dgm:pt>
    <dgm:pt modelId="{C47EB67E-8F48-43FD-A9D1-339682A68253}" type="pres">
      <dgm:prSet presAssocID="{4373A864-AD21-41FC-A46C-200BC63FE6B2}" presName="spaceBetweenRectangles" presStyleCnt="0"/>
      <dgm:spPr/>
    </dgm:pt>
    <dgm:pt modelId="{866F988A-EB5F-4CAD-8287-BBE1D74FADF4}" type="pres">
      <dgm:prSet presAssocID="{FF15F1E5-D05B-4F6F-8B59-B930CDF18CE6}" presName="parentLin" presStyleCnt="0"/>
      <dgm:spPr/>
    </dgm:pt>
    <dgm:pt modelId="{FA3AF386-AD4D-4B85-B9F2-14E315816EE4}" type="pres">
      <dgm:prSet presAssocID="{FF15F1E5-D05B-4F6F-8B59-B930CDF18CE6}" presName="parentLeftMargin" presStyleLbl="node1" presStyleIdx="3" presStyleCnt="6"/>
      <dgm:spPr/>
    </dgm:pt>
    <dgm:pt modelId="{D70EA9CA-F56E-4264-8D8E-88B661490720}" type="pres">
      <dgm:prSet presAssocID="{FF15F1E5-D05B-4F6F-8B59-B930CDF18CE6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0D658176-BC70-432E-980D-7659CBE7EB55}" type="pres">
      <dgm:prSet presAssocID="{FF15F1E5-D05B-4F6F-8B59-B930CDF18CE6}" presName="negativeSpace" presStyleCnt="0"/>
      <dgm:spPr/>
    </dgm:pt>
    <dgm:pt modelId="{F5692370-1E06-4CD0-8C04-C31CB586C0D0}" type="pres">
      <dgm:prSet presAssocID="{FF15F1E5-D05B-4F6F-8B59-B930CDF18CE6}" presName="childText" presStyleLbl="conFgAcc1" presStyleIdx="4" presStyleCnt="6">
        <dgm:presLayoutVars>
          <dgm:bulletEnabled val="1"/>
        </dgm:presLayoutVars>
      </dgm:prSet>
      <dgm:spPr/>
    </dgm:pt>
    <dgm:pt modelId="{BF803130-A200-445E-9850-E5608024B292}" type="pres">
      <dgm:prSet presAssocID="{015FD2AA-F824-49CB-A643-90BBE4467CD2}" presName="spaceBetweenRectangles" presStyleCnt="0"/>
      <dgm:spPr/>
    </dgm:pt>
    <dgm:pt modelId="{94447970-24D5-4633-97A9-9DB22C45DD82}" type="pres">
      <dgm:prSet presAssocID="{9BCAC816-8A06-42EE-940C-5961E0E95CF3}" presName="parentLin" presStyleCnt="0"/>
      <dgm:spPr/>
    </dgm:pt>
    <dgm:pt modelId="{489EC0F7-5780-4CA1-B2AD-A5C5B5C4578F}" type="pres">
      <dgm:prSet presAssocID="{9BCAC816-8A06-42EE-940C-5961E0E95CF3}" presName="parentLeftMargin" presStyleLbl="node1" presStyleIdx="4" presStyleCnt="6"/>
      <dgm:spPr/>
    </dgm:pt>
    <dgm:pt modelId="{8FAC5473-BC78-44F6-A49E-A5E6BF08AAEE}" type="pres">
      <dgm:prSet presAssocID="{9BCAC816-8A06-42EE-940C-5961E0E95CF3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B1E8A7F9-6A11-408D-B65C-9A0C5BCB4866}" type="pres">
      <dgm:prSet presAssocID="{9BCAC816-8A06-42EE-940C-5961E0E95CF3}" presName="negativeSpace" presStyleCnt="0"/>
      <dgm:spPr/>
    </dgm:pt>
    <dgm:pt modelId="{9D017D8D-3409-4814-B9B5-DB95633C6A8D}" type="pres">
      <dgm:prSet presAssocID="{9BCAC816-8A06-42EE-940C-5961E0E95CF3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E2DDDC05-7F98-42AD-9E1A-0186196A2369}" type="presOf" srcId="{9BCAC816-8A06-42EE-940C-5961E0E95CF3}" destId="{489EC0F7-5780-4CA1-B2AD-A5C5B5C4578F}" srcOrd="0" destOrd="0" presId="urn:microsoft.com/office/officeart/2005/8/layout/list1#1"/>
    <dgm:cxn modelId="{4948D628-F920-400E-85F0-CBF99F7763AC}" type="presOf" srcId="{9BCAC816-8A06-42EE-940C-5961E0E95CF3}" destId="{8FAC5473-BC78-44F6-A49E-A5E6BF08AAEE}" srcOrd="1" destOrd="0" presId="urn:microsoft.com/office/officeart/2005/8/layout/list1#1"/>
    <dgm:cxn modelId="{4BDE1040-0322-421C-A27F-CAEF6A4DEAF4}" srcId="{EF3580C2-1577-45A1-BB18-8E613F092107}" destId="{321E33CD-2810-4CC5-90EE-13C1A583AAAD}" srcOrd="2" destOrd="0" parTransId="{3EC1D5E4-D697-4E22-AA9F-D081A484E7FA}" sibTransId="{D2EE007A-4774-4202-83CA-B08381D02E8E}"/>
    <dgm:cxn modelId="{34CAFB40-59C3-4D08-ACC7-ABFEC401AC04}" type="presOf" srcId="{53DAFCD3-9E9C-4DAC-9CF8-616DAFA4B172}" destId="{B0222459-B36C-4294-88DF-B52DD6C2157C}" srcOrd="1" destOrd="0" presId="urn:microsoft.com/office/officeart/2005/8/layout/list1#1"/>
    <dgm:cxn modelId="{79F1B543-D676-4D0C-B669-E087986FF1FA}" type="presOf" srcId="{86199791-AA49-468A-A4F9-E581BA16F0A5}" destId="{16B833B4-521C-46BB-9BE7-6AF5CD948989}" srcOrd="1" destOrd="0" presId="urn:microsoft.com/office/officeart/2005/8/layout/list1#1"/>
    <dgm:cxn modelId="{1A893054-27B8-44F0-90EF-D1DD0D308787}" type="presOf" srcId="{FF15F1E5-D05B-4F6F-8B59-B930CDF18CE6}" destId="{FA3AF386-AD4D-4B85-B9F2-14E315816EE4}" srcOrd="0" destOrd="0" presId="urn:microsoft.com/office/officeart/2005/8/layout/list1#1"/>
    <dgm:cxn modelId="{A0772979-0B1C-4970-B26A-DE08149FB9F2}" srcId="{EF3580C2-1577-45A1-BB18-8E613F092107}" destId="{FF15F1E5-D05B-4F6F-8B59-B930CDF18CE6}" srcOrd="4" destOrd="0" parTransId="{973F2E6E-109C-4F8B-9FB9-140E1DEF23F1}" sibTransId="{015FD2AA-F824-49CB-A643-90BBE4467CD2}"/>
    <dgm:cxn modelId="{484EEB8F-95E8-4CFD-9584-F50F92CB931F}" type="presOf" srcId="{C8DE1A74-FB6E-478B-A429-72D448F58A4C}" destId="{273A4F4B-6629-49E0-A298-AC01FA22F0BF}" srcOrd="1" destOrd="0" presId="urn:microsoft.com/office/officeart/2005/8/layout/list1#1"/>
    <dgm:cxn modelId="{01383198-75E3-4F1E-BD19-E4D636F1041E}" srcId="{EF3580C2-1577-45A1-BB18-8E613F092107}" destId="{86199791-AA49-468A-A4F9-E581BA16F0A5}" srcOrd="3" destOrd="0" parTransId="{D047763B-0ABB-4A7D-99B8-0741357288A5}" sibTransId="{4373A864-AD21-41FC-A46C-200BC63FE6B2}"/>
    <dgm:cxn modelId="{F219FAAF-3058-4412-9943-DFF5D4814A07}" type="presOf" srcId="{FF15F1E5-D05B-4F6F-8B59-B930CDF18CE6}" destId="{D70EA9CA-F56E-4264-8D8E-88B661490720}" srcOrd="1" destOrd="0" presId="urn:microsoft.com/office/officeart/2005/8/layout/list1#1"/>
    <dgm:cxn modelId="{978ACBBF-7EAB-4870-9EE3-27DFCB052CB7}" type="presOf" srcId="{53DAFCD3-9E9C-4DAC-9CF8-616DAFA4B172}" destId="{4BCBE80D-C46E-46F1-A466-340C7C8898E6}" srcOrd="0" destOrd="0" presId="urn:microsoft.com/office/officeart/2005/8/layout/list1#1"/>
    <dgm:cxn modelId="{D39978C6-045C-46A5-BFEC-31AC07885D0F}" type="presOf" srcId="{321E33CD-2810-4CC5-90EE-13C1A583AAAD}" destId="{D2AE74B9-B7F9-41A3-B2D8-65A785271A92}" srcOrd="1" destOrd="0" presId="urn:microsoft.com/office/officeart/2005/8/layout/list1#1"/>
    <dgm:cxn modelId="{BC825DC7-6023-41E4-B8EB-D22511DF04B8}" type="presOf" srcId="{EF3580C2-1577-45A1-BB18-8E613F092107}" destId="{ECADE4F4-1381-46B5-B67B-CAC38150F86B}" srcOrd="0" destOrd="0" presId="urn:microsoft.com/office/officeart/2005/8/layout/list1#1"/>
    <dgm:cxn modelId="{3654A1CF-99FB-4198-95AE-05C2273DF57B}" type="presOf" srcId="{C8DE1A74-FB6E-478B-A429-72D448F58A4C}" destId="{A13D1F6C-5249-4B2C-9997-FFE566D1E1EA}" srcOrd="0" destOrd="0" presId="urn:microsoft.com/office/officeart/2005/8/layout/list1#1"/>
    <dgm:cxn modelId="{014DCBD8-2993-4DC7-BCC3-A8F1C0585530}" srcId="{EF3580C2-1577-45A1-BB18-8E613F092107}" destId="{9BCAC816-8A06-42EE-940C-5961E0E95CF3}" srcOrd="5" destOrd="0" parTransId="{CF4F03A6-E6BB-489B-994B-06DECB9EC84C}" sibTransId="{D208B86F-85E6-4A88-999A-45E012BDE227}"/>
    <dgm:cxn modelId="{F41047EA-997A-4B95-953E-DDAF2889F704}" type="presOf" srcId="{86199791-AA49-468A-A4F9-E581BA16F0A5}" destId="{D5A385AA-45D2-4B79-A8A6-1EAFE9A49075}" srcOrd="0" destOrd="0" presId="urn:microsoft.com/office/officeart/2005/8/layout/list1#1"/>
    <dgm:cxn modelId="{16FAFEED-6503-472B-A9DE-EEDD1C8CEF9D}" srcId="{EF3580C2-1577-45A1-BB18-8E613F092107}" destId="{C8DE1A74-FB6E-478B-A429-72D448F58A4C}" srcOrd="1" destOrd="0" parTransId="{5DA07D74-52EA-4579-BDD8-8D56A37F03AE}" sibTransId="{C0B2A5C1-A249-4DEC-A5E1-1DB2482A7511}"/>
    <dgm:cxn modelId="{D40169EE-A2E0-40EF-B001-D31908CDA831}" srcId="{EF3580C2-1577-45A1-BB18-8E613F092107}" destId="{53DAFCD3-9E9C-4DAC-9CF8-616DAFA4B172}" srcOrd="0" destOrd="0" parTransId="{C065BD43-1956-40C0-A4CA-C0A75904FB4B}" sibTransId="{D84A72DD-0431-4DCE-8651-FCB864216020}"/>
    <dgm:cxn modelId="{6330ACFA-4F58-4855-B5A6-F9ADB75661A4}" type="presOf" srcId="{321E33CD-2810-4CC5-90EE-13C1A583AAAD}" destId="{6A503B22-4421-4AB9-BCC7-F11F294B6F61}" srcOrd="0" destOrd="0" presId="urn:microsoft.com/office/officeart/2005/8/layout/list1#1"/>
    <dgm:cxn modelId="{BF99182B-781B-4A3A-AA99-EE2361056A6D}" type="presParOf" srcId="{ECADE4F4-1381-46B5-B67B-CAC38150F86B}" destId="{D82E2EFA-6EED-4D02-ADEA-77392916ADF0}" srcOrd="0" destOrd="0" presId="urn:microsoft.com/office/officeart/2005/8/layout/list1#1"/>
    <dgm:cxn modelId="{747D86E7-3F8C-4CFD-819C-C08EA0E345E9}" type="presParOf" srcId="{D82E2EFA-6EED-4D02-ADEA-77392916ADF0}" destId="{4BCBE80D-C46E-46F1-A466-340C7C8898E6}" srcOrd="0" destOrd="0" presId="urn:microsoft.com/office/officeart/2005/8/layout/list1#1"/>
    <dgm:cxn modelId="{373E6565-7E74-4597-9925-9BF39D85D772}" type="presParOf" srcId="{D82E2EFA-6EED-4D02-ADEA-77392916ADF0}" destId="{B0222459-B36C-4294-88DF-B52DD6C2157C}" srcOrd="1" destOrd="0" presId="urn:microsoft.com/office/officeart/2005/8/layout/list1#1"/>
    <dgm:cxn modelId="{F0564191-D415-4205-836B-E5B1964F42C3}" type="presParOf" srcId="{ECADE4F4-1381-46B5-B67B-CAC38150F86B}" destId="{08B130F3-0523-4546-B045-F114DB004E54}" srcOrd="1" destOrd="0" presId="urn:microsoft.com/office/officeart/2005/8/layout/list1#1"/>
    <dgm:cxn modelId="{171A48C4-3A56-444F-AEC8-B34ABFEF73CB}" type="presParOf" srcId="{ECADE4F4-1381-46B5-B67B-CAC38150F86B}" destId="{734DE56E-CE8E-419E-9F43-7DE9C3FACCFA}" srcOrd="2" destOrd="0" presId="urn:microsoft.com/office/officeart/2005/8/layout/list1#1"/>
    <dgm:cxn modelId="{10915B08-5BB7-4A79-8A86-EC0764139DF6}" type="presParOf" srcId="{ECADE4F4-1381-46B5-B67B-CAC38150F86B}" destId="{AE4EBF51-102C-495E-A34E-3DF5040907A0}" srcOrd="3" destOrd="0" presId="urn:microsoft.com/office/officeart/2005/8/layout/list1#1"/>
    <dgm:cxn modelId="{9133903E-E03E-4378-9B7E-84E4B8CFE88E}" type="presParOf" srcId="{ECADE4F4-1381-46B5-B67B-CAC38150F86B}" destId="{79F75752-02F5-441B-ADF0-6BD72D466BD6}" srcOrd="4" destOrd="0" presId="urn:microsoft.com/office/officeart/2005/8/layout/list1#1"/>
    <dgm:cxn modelId="{D95348E5-17CF-4E97-99F5-C2FEF0020CE5}" type="presParOf" srcId="{79F75752-02F5-441B-ADF0-6BD72D466BD6}" destId="{A13D1F6C-5249-4B2C-9997-FFE566D1E1EA}" srcOrd="0" destOrd="0" presId="urn:microsoft.com/office/officeart/2005/8/layout/list1#1"/>
    <dgm:cxn modelId="{1EB61A66-BAC0-42BD-A9F3-5FE0CA58340B}" type="presParOf" srcId="{79F75752-02F5-441B-ADF0-6BD72D466BD6}" destId="{273A4F4B-6629-49E0-A298-AC01FA22F0BF}" srcOrd="1" destOrd="0" presId="urn:microsoft.com/office/officeart/2005/8/layout/list1#1"/>
    <dgm:cxn modelId="{8E3AA046-F0DD-4E6B-8C0C-C7655B0C483F}" type="presParOf" srcId="{ECADE4F4-1381-46B5-B67B-CAC38150F86B}" destId="{BCB7B74F-3E89-4C3D-9849-F6C22E978E31}" srcOrd="5" destOrd="0" presId="urn:microsoft.com/office/officeart/2005/8/layout/list1#1"/>
    <dgm:cxn modelId="{6C707D22-E1DA-4DB7-9994-D02AEF743BF3}" type="presParOf" srcId="{ECADE4F4-1381-46B5-B67B-CAC38150F86B}" destId="{625379AB-73A4-40FB-BD5C-4BFD01737746}" srcOrd="6" destOrd="0" presId="urn:microsoft.com/office/officeart/2005/8/layout/list1#1"/>
    <dgm:cxn modelId="{916C70CC-C49D-4641-BBD8-841072821398}" type="presParOf" srcId="{ECADE4F4-1381-46B5-B67B-CAC38150F86B}" destId="{AA3A4477-ED93-40A9-A27D-FC26E89EC78E}" srcOrd="7" destOrd="0" presId="urn:microsoft.com/office/officeart/2005/8/layout/list1#1"/>
    <dgm:cxn modelId="{45F6022C-3605-4416-B968-3CEC848DBF7C}" type="presParOf" srcId="{ECADE4F4-1381-46B5-B67B-CAC38150F86B}" destId="{588E22B5-3840-4625-9320-7FF00793160F}" srcOrd="8" destOrd="0" presId="urn:microsoft.com/office/officeart/2005/8/layout/list1#1"/>
    <dgm:cxn modelId="{2FCE759A-2967-4E3F-BCE5-5A751AF3D1C0}" type="presParOf" srcId="{588E22B5-3840-4625-9320-7FF00793160F}" destId="{6A503B22-4421-4AB9-BCC7-F11F294B6F61}" srcOrd="0" destOrd="0" presId="urn:microsoft.com/office/officeart/2005/8/layout/list1#1"/>
    <dgm:cxn modelId="{0B09BC92-C7DD-43CD-BE94-4192872344BC}" type="presParOf" srcId="{588E22B5-3840-4625-9320-7FF00793160F}" destId="{D2AE74B9-B7F9-41A3-B2D8-65A785271A92}" srcOrd="1" destOrd="0" presId="urn:microsoft.com/office/officeart/2005/8/layout/list1#1"/>
    <dgm:cxn modelId="{07065913-35AC-4077-B368-FE27FD1AB2E5}" type="presParOf" srcId="{ECADE4F4-1381-46B5-B67B-CAC38150F86B}" destId="{677EA6F7-566F-473F-BA9B-8ABDB073B614}" srcOrd="9" destOrd="0" presId="urn:microsoft.com/office/officeart/2005/8/layout/list1#1"/>
    <dgm:cxn modelId="{0FF99266-1550-409B-B270-72D8F5FFA89C}" type="presParOf" srcId="{ECADE4F4-1381-46B5-B67B-CAC38150F86B}" destId="{8714652B-2C2F-4FC7-9215-1256DB8ADA12}" srcOrd="10" destOrd="0" presId="urn:microsoft.com/office/officeart/2005/8/layout/list1#1"/>
    <dgm:cxn modelId="{4BF8B38D-41D5-4E3C-B5A8-B33523375D41}" type="presParOf" srcId="{ECADE4F4-1381-46B5-B67B-CAC38150F86B}" destId="{9B14D766-8E53-426C-B271-561460659027}" srcOrd="11" destOrd="0" presId="urn:microsoft.com/office/officeart/2005/8/layout/list1#1"/>
    <dgm:cxn modelId="{A4D2405E-1E46-454B-8B66-ED4CDFC2EC90}" type="presParOf" srcId="{ECADE4F4-1381-46B5-B67B-CAC38150F86B}" destId="{38D04C7A-9218-47BB-AB34-CF0BE07C5D57}" srcOrd="12" destOrd="0" presId="urn:microsoft.com/office/officeart/2005/8/layout/list1#1"/>
    <dgm:cxn modelId="{2E68D584-7F61-499C-AA18-E3242E6A44BE}" type="presParOf" srcId="{38D04C7A-9218-47BB-AB34-CF0BE07C5D57}" destId="{D5A385AA-45D2-4B79-A8A6-1EAFE9A49075}" srcOrd="0" destOrd="0" presId="urn:microsoft.com/office/officeart/2005/8/layout/list1#1"/>
    <dgm:cxn modelId="{1DDABD31-F54D-437C-8DEF-10A23538935C}" type="presParOf" srcId="{38D04C7A-9218-47BB-AB34-CF0BE07C5D57}" destId="{16B833B4-521C-46BB-9BE7-6AF5CD948989}" srcOrd="1" destOrd="0" presId="urn:microsoft.com/office/officeart/2005/8/layout/list1#1"/>
    <dgm:cxn modelId="{43771A2D-AFA9-466F-9FF3-88876CBDA825}" type="presParOf" srcId="{ECADE4F4-1381-46B5-B67B-CAC38150F86B}" destId="{AACEB106-8D7E-4AD0-ADC3-280C24FF526A}" srcOrd="13" destOrd="0" presId="urn:microsoft.com/office/officeart/2005/8/layout/list1#1"/>
    <dgm:cxn modelId="{DE832D5C-07D1-47CA-BD14-095400BC77A2}" type="presParOf" srcId="{ECADE4F4-1381-46B5-B67B-CAC38150F86B}" destId="{06B737D3-444D-43D7-9CC2-1CAF406FBCA0}" srcOrd="14" destOrd="0" presId="urn:microsoft.com/office/officeart/2005/8/layout/list1#1"/>
    <dgm:cxn modelId="{EC46D49E-D12C-49FE-AD88-35A781A3BB90}" type="presParOf" srcId="{ECADE4F4-1381-46B5-B67B-CAC38150F86B}" destId="{C47EB67E-8F48-43FD-A9D1-339682A68253}" srcOrd="15" destOrd="0" presId="urn:microsoft.com/office/officeart/2005/8/layout/list1#1"/>
    <dgm:cxn modelId="{3240F346-5C0E-473B-B06C-2B5CB02A35B2}" type="presParOf" srcId="{ECADE4F4-1381-46B5-B67B-CAC38150F86B}" destId="{866F988A-EB5F-4CAD-8287-BBE1D74FADF4}" srcOrd="16" destOrd="0" presId="urn:microsoft.com/office/officeart/2005/8/layout/list1#1"/>
    <dgm:cxn modelId="{7308D2EC-B40F-4819-8EE8-8D30C0F1F8CA}" type="presParOf" srcId="{866F988A-EB5F-4CAD-8287-BBE1D74FADF4}" destId="{FA3AF386-AD4D-4B85-B9F2-14E315816EE4}" srcOrd="0" destOrd="0" presId="urn:microsoft.com/office/officeart/2005/8/layout/list1#1"/>
    <dgm:cxn modelId="{B97DB766-1CD1-4E1F-8481-99D8C7B2CCE3}" type="presParOf" srcId="{866F988A-EB5F-4CAD-8287-BBE1D74FADF4}" destId="{D70EA9CA-F56E-4264-8D8E-88B661490720}" srcOrd="1" destOrd="0" presId="urn:microsoft.com/office/officeart/2005/8/layout/list1#1"/>
    <dgm:cxn modelId="{D72DAD76-4862-41B9-B3F9-CD8B6A6116A0}" type="presParOf" srcId="{ECADE4F4-1381-46B5-B67B-CAC38150F86B}" destId="{0D658176-BC70-432E-980D-7659CBE7EB55}" srcOrd="17" destOrd="0" presId="urn:microsoft.com/office/officeart/2005/8/layout/list1#1"/>
    <dgm:cxn modelId="{54235C32-8023-4538-95E4-54D04555C65C}" type="presParOf" srcId="{ECADE4F4-1381-46B5-B67B-CAC38150F86B}" destId="{F5692370-1E06-4CD0-8C04-C31CB586C0D0}" srcOrd="18" destOrd="0" presId="urn:microsoft.com/office/officeart/2005/8/layout/list1#1"/>
    <dgm:cxn modelId="{ED134895-EA6B-4F4F-8FAB-EBB80456CDB1}" type="presParOf" srcId="{ECADE4F4-1381-46B5-B67B-CAC38150F86B}" destId="{BF803130-A200-445E-9850-E5608024B292}" srcOrd="19" destOrd="0" presId="urn:microsoft.com/office/officeart/2005/8/layout/list1#1"/>
    <dgm:cxn modelId="{ACAC5B00-6D68-40A6-8D6B-52B8ECA692B1}" type="presParOf" srcId="{ECADE4F4-1381-46B5-B67B-CAC38150F86B}" destId="{94447970-24D5-4633-97A9-9DB22C45DD82}" srcOrd="20" destOrd="0" presId="urn:microsoft.com/office/officeart/2005/8/layout/list1#1"/>
    <dgm:cxn modelId="{58102AFD-A255-4A5D-B941-D06EA1196DD3}" type="presParOf" srcId="{94447970-24D5-4633-97A9-9DB22C45DD82}" destId="{489EC0F7-5780-4CA1-B2AD-A5C5B5C4578F}" srcOrd="0" destOrd="0" presId="urn:microsoft.com/office/officeart/2005/8/layout/list1#1"/>
    <dgm:cxn modelId="{1F27CB06-AB8F-47FE-A5C0-3A1706DA03DE}" type="presParOf" srcId="{94447970-24D5-4633-97A9-9DB22C45DD82}" destId="{8FAC5473-BC78-44F6-A49E-A5E6BF08AAEE}" srcOrd="1" destOrd="0" presId="urn:microsoft.com/office/officeart/2005/8/layout/list1#1"/>
    <dgm:cxn modelId="{81EE534E-6ABE-411D-A2B4-A2371025AE55}" type="presParOf" srcId="{ECADE4F4-1381-46B5-B67B-CAC38150F86B}" destId="{B1E8A7F9-6A11-408D-B65C-9A0C5BCB4866}" srcOrd="21" destOrd="0" presId="urn:microsoft.com/office/officeart/2005/8/layout/list1#1"/>
    <dgm:cxn modelId="{7EDB0DF8-E5B9-44F5-99F7-BFD88253B0F1}" type="presParOf" srcId="{ECADE4F4-1381-46B5-B67B-CAC38150F86B}" destId="{9D017D8D-3409-4814-B9B5-DB95633C6A8D}" srcOrd="22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4DE56E-CE8E-419E-9F43-7DE9C3FACCFA}">
      <dsp:nvSpPr>
        <dsp:cNvPr id="0" name=""/>
        <dsp:cNvSpPr/>
      </dsp:nvSpPr>
      <dsp:spPr>
        <a:xfrm>
          <a:off x="0" y="320702"/>
          <a:ext cx="10524343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222459-B36C-4294-88DF-B52DD6C2157C}">
      <dsp:nvSpPr>
        <dsp:cNvPr id="0" name=""/>
        <dsp:cNvSpPr/>
      </dsp:nvSpPr>
      <dsp:spPr>
        <a:xfrm>
          <a:off x="526217" y="55022"/>
          <a:ext cx="736704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457" tIns="0" rIns="27845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一、调查统计</a:t>
          </a:r>
          <a:endParaRPr lang="en-US" sz="1800" kern="1200" dirty="0"/>
        </a:p>
      </dsp:txBody>
      <dsp:txXfrm>
        <a:off x="552156" y="80961"/>
        <a:ext cx="7315162" cy="479482"/>
      </dsp:txXfrm>
    </dsp:sp>
    <dsp:sp modelId="{625379AB-73A4-40FB-BD5C-4BFD01737746}">
      <dsp:nvSpPr>
        <dsp:cNvPr id="0" name=""/>
        <dsp:cNvSpPr/>
      </dsp:nvSpPr>
      <dsp:spPr>
        <a:xfrm>
          <a:off x="0" y="1137182"/>
          <a:ext cx="10524343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3A4F4B-6629-49E0-A298-AC01FA22F0BF}">
      <dsp:nvSpPr>
        <dsp:cNvPr id="0" name=""/>
        <dsp:cNvSpPr/>
      </dsp:nvSpPr>
      <dsp:spPr>
        <a:xfrm>
          <a:off x="526217" y="871502"/>
          <a:ext cx="736704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457" tIns="0" rIns="27845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baseline="0" dirty="0"/>
            <a:t>二、</a:t>
          </a:r>
          <a:r>
            <a:rPr lang="zh-CN" sz="1800" kern="1200" baseline="0" dirty="0"/>
            <a:t>项目简介</a:t>
          </a:r>
          <a:r>
            <a:rPr lang="zh-CN" altLang="en-US" sz="1800" kern="1200" baseline="0" dirty="0">
              <a:hlinkClick xmlns:r="http://schemas.openxmlformats.org/officeDocument/2006/relationships" r:id=""/>
            </a:rPr>
            <a:t> </a:t>
          </a:r>
          <a:endParaRPr lang="en-US" sz="1800" kern="1200" dirty="0"/>
        </a:p>
      </dsp:txBody>
      <dsp:txXfrm>
        <a:off x="552156" y="897441"/>
        <a:ext cx="7315162" cy="479482"/>
      </dsp:txXfrm>
    </dsp:sp>
    <dsp:sp modelId="{8714652B-2C2F-4FC7-9215-1256DB8ADA12}">
      <dsp:nvSpPr>
        <dsp:cNvPr id="0" name=""/>
        <dsp:cNvSpPr/>
      </dsp:nvSpPr>
      <dsp:spPr>
        <a:xfrm>
          <a:off x="0" y="1953662"/>
          <a:ext cx="10524343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AE74B9-B7F9-41A3-B2D8-65A785271A92}">
      <dsp:nvSpPr>
        <dsp:cNvPr id="0" name=""/>
        <dsp:cNvSpPr/>
      </dsp:nvSpPr>
      <dsp:spPr>
        <a:xfrm>
          <a:off x="526217" y="1687982"/>
          <a:ext cx="736704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457" tIns="0" rIns="27845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三、可行性分析</a:t>
          </a:r>
          <a:endParaRPr lang="en-US" sz="1800" kern="1200" dirty="0"/>
        </a:p>
      </dsp:txBody>
      <dsp:txXfrm>
        <a:off x="552156" y="1713921"/>
        <a:ext cx="7315162" cy="479482"/>
      </dsp:txXfrm>
    </dsp:sp>
    <dsp:sp modelId="{06B737D3-444D-43D7-9CC2-1CAF406FBCA0}">
      <dsp:nvSpPr>
        <dsp:cNvPr id="0" name=""/>
        <dsp:cNvSpPr/>
      </dsp:nvSpPr>
      <dsp:spPr>
        <a:xfrm>
          <a:off x="0" y="2770142"/>
          <a:ext cx="10524343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B833B4-521C-46BB-9BE7-6AF5CD948989}">
      <dsp:nvSpPr>
        <dsp:cNvPr id="0" name=""/>
        <dsp:cNvSpPr/>
      </dsp:nvSpPr>
      <dsp:spPr>
        <a:xfrm>
          <a:off x="526217" y="2504462"/>
          <a:ext cx="736704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457" tIns="0" rIns="27845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baseline="0" dirty="0">
              <a:solidFill>
                <a:srgbClr val="FFFFFF"/>
              </a:solidFill>
              <a:latin typeface="Meiryo UI"/>
              <a:ea typeface="+mn-ea"/>
              <a:cs typeface="+mn-cs"/>
            </a:rPr>
            <a:t>四、具体功能实现</a:t>
          </a:r>
          <a:endParaRPr lang="en-US" sz="1800" kern="1200" baseline="0" dirty="0">
            <a:solidFill>
              <a:srgbClr val="FFFFFF"/>
            </a:solidFill>
            <a:latin typeface="Meiryo UI"/>
            <a:ea typeface="+mn-ea"/>
            <a:cs typeface="+mn-cs"/>
          </a:endParaRPr>
        </a:p>
      </dsp:txBody>
      <dsp:txXfrm>
        <a:off x="552156" y="2530401"/>
        <a:ext cx="7315162" cy="479482"/>
      </dsp:txXfrm>
    </dsp:sp>
    <dsp:sp modelId="{F5692370-1E06-4CD0-8C04-C31CB586C0D0}">
      <dsp:nvSpPr>
        <dsp:cNvPr id="0" name=""/>
        <dsp:cNvSpPr/>
      </dsp:nvSpPr>
      <dsp:spPr>
        <a:xfrm>
          <a:off x="0" y="3586622"/>
          <a:ext cx="10524343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0EA9CA-F56E-4264-8D8E-88B661490720}">
      <dsp:nvSpPr>
        <dsp:cNvPr id="0" name=""/>
        <dsp:cNvSpPr/>
      </dsp:nvSpPr>
      <dsp:spPr>
        <a:xfrm>
          <a:off x="526217" y="3320942"/>
          <a:ext cx="736704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457" tIns="0" rIns="27845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baseline="0" dirty="0"/>
            <a:t>五、</a:t>
          </a:r>
          <a:r>
            <a:rPr lang="zh-CN" sz="1800" kern="1200" baseline="0" dirty="0"/>
            <a:t>参考资料</a:t>
          </a:r>
          <a:endParaRPr lang="en-US" sz="1800" kern="1200" dirty="0"/>
        </a:p>
      </dsp:txBody>
      <dsp:txXfrm>
        <a:off x="552156" y="3346881"/>
        <a:ext cx="7315162" cy="479482"/>
      </dsp:txXfrm>
    </dsp:sp>
    <dsp:sp modelId="{9D017D8D-3409-4814-B9B5-DB95633C6A8D}">
      <dsp:nvSpPr>
        <dsp:cNvPr id="0" name=""/>
        <dsp:cNvSpPr/>
      </dsp:nvSpPr>
      <dsp:spPr>
        <a:xfrm>
          <a:off x="0" y="4403102"/>
          <a:ext cx="10524343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C5473-BC78-44F6-A49E-A5E6BF08AAEE}">
      <dsp:nvSpPr>
        <dsp:cNvPr id="0" name=""/>
        <dsp:cNvSpPr/>
      </dsp:nvSpPr>
      <dsp:spPr>
        <a:xfrm>
          <a:off x="526217" y="4137422"/>
          <a:ext cx="736704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457" tIns="0" rIns="27845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baseline="0" dirty="0"/>
            <a:t>六、</a:t>
          </a:r>
          <a:r>
            <a:rPr lang="zh-CN" sz="1800" kern="1200" baseline="0" dirty="0"/>
            <a:t>组员分工</a:t>
          </a:r>
          <a:r>
            <a:rPr lang="zh-CN" altLang="en-US" sz="1800" kern="1200" baseline="0" dirty="0"/>
            <a:t>及评价</a:t>
          </a:r>
          <a:endParaRPr lang="en-US" sz="1800" kern="1200" dirty="0"/>
        </a:p>
      </dsp:txBody>
      <dsp:txXfrm>
        <a:off x="552156" y="4163361"/>
        <a:ext cx="7315162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#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#1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24FD3F4-0FD3-4FDD-93B1-6E37022C4D3C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855F6AB-8B2D-4C8E-B1E3-DA8942A7744B}" type="datetime1">
              <a:rPr lang="zh-CN" altLang="en-US" smtClean="0"/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US" noProof="0" dirty="0"/>
              <a:t>单击此处编辑母版文本样式</a:t>
            </a:r>
            <a:endParaRPr lang="en-US" noProof="0" dirty="0"/>
          </a:p>
          <a:p>
            <a:pPr lvl="1" rtl="0"/>
            <a:r>
              <a:rPr lang="en-US" noProof="0" dirty="0"/>
              <a:t>第二级</a:t>
            </a:r>
            <a:endParaRPr lang="en-US" noProof="0" dirty="0"/>
          </a:p>
          <a:p>
            <a:pPr lvl="2" rtl="0"/>
            <a:r>
              <a:rPr lang="en-US" noProof="0" dirty="0"/>
              <a:t>第三级</a:t>
            </a:r>
            <a:endParaRPr lang="en-US" noProof="0" dirty="0"/>
          </a:p>
          <a:p>
            <a:pPr lvl="3" rtl="0"/>
            <a:r>
              <a:rPr lang="en-US" noProof="0" dirty="0"/>
              <a:t>第四级</a:t>
            </a:r>
            <a:endParaRPr lang="en-US" noProof="0" dirty="0"/>
          </a:p>
          <a:p>
            <a:pPr lvl="4" rtl="0"/>
            <a:r>
              <a:rPr lang="en-US" noProof="0" dirty="0"/>
              <a:t>第五级</a:t>
            </a:r>
            <a:endParaRPr 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3D6AE6-F73B-41E4-A43A-9BEB7FCD4A9C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A0F8645-D784-45D3-8C15-6FB0D810AB49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92880BD-994F-4405-B190-251B440E64E7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3048044-98C3-4BF6-88F4-F3A19352CC6B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：形状 20"/>
          <p:cNvSpPr/>
          <p:nvPr userDrawn="1"/>
        </p:nvSpPr>
        <p:spPr>
          <a:xfrm rot="10800000">
            <a:off x="4516427" y="1"/>
            <a:ext cx="7675573" cy="2322894"/>
          </a:xfrm>
          <a:custGeom>
            <a:avLst/>
            <a:gdLst>
              <a:gd name="connsiteX0" fmla="*/ 3447958 w 5216859"/>
              <a:gd name="connsiteY0" fmla="*/ 463 h 1478847"/>
              <a:gd name="connsiteX1" fmla="*/ 3570648 w 5216859"/>
              <a:gd name="connsiteY1" fmla="*/ 11997 h 1478847"/>
              <a:gd name="connsiteX2" fmla="*/ 4142148 w 5216859"/>
              <a:gd name="connsiteY2" fmla="*/ 850197 h 1478847"/>
              <a:gd name="connsiteX3" fmla="*/ 4942248 w 5216859"/>
              <a:gd name="connsiteY3" fmla="*/ 1174047 h 1478847"/>
              <a:gd name="connsiteX4" fmla="*/ 5164151 w 5216859"/>
              <a:gd name="connsiteY4" fmla="*/ 1405605 h 1478847"/>
              <a:gd name="connsiteX5" fmla="*/ 5216859 w 5216859"/>
              <a:gd name="connsiteY5" fmla="*/ 1478847 h 1478847"/>
              <a:gd name="connsiteX6" fmla="*/ 0 w 5216859"/>
              <a:gd name="connsiteY6" fmla="*/ 1478847 h 1478847"/>
              <a:gd name="connsiteX7" fmla="*/ 28985 w 5216859"/>
              <a:gd name="connsiteY7" fmla="*/ 1403243 h 1478847"/>
              <a:gd name="connsiteX8" fmla="*/ 560748 w 5216859"/>
              <a:gd name="connsiteY8" fmla="*/ 640647 h 1478847"/>
              <a:gd name="connsiteX9" fmla="*/ 2294298 w 5216859"/>
              <a:gd name="connsiteY9" fmla="*/ 373947 h 1478847"/>
              <a:gd name="connsiteX10" fmla="*/ 3447958 w 5216859"/>
              <a:gd name="connsiteY10" fmla="*/ 463 h 1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6859" h="1478847">
                <a:moveTo>
                  <a:pt x="3447958" y="463"/>
                </a:moveTo>
                <a:cubicBezTo>
                  <a:pt x="3491174" y="-1348"/>
                  <a:pt x="3532151" y="2075"/>
                  <a:pt x="3570648" y="11997"/>
                </a:cubicBezTo>
                <a:cubicBezTo>
                  <a:pt x="3878623" y="91372"/>
                  <a:pt x="3913548" y="656522"/>
                  <a:pt x="4142148" y="850197"/>
                </a:cubicBezTo>
                <a:cubicBezTo>
                  <a:pt x="4370748" y="1043872"/>
                  <a:pt x="4739048" y="1031172"/>
                  <a:pt x="4942248" y="1174047"/>
                </a:cubicBezTo>
                <a:cubicBezTo>
                  <a:pt x="5018448" y="1227625"/>
                  <a:pt x="5096434" y="1316029"/>
                  <a:pt x="5164151" y="1405605"/>
                </a:cubicBezTo>
                <a:lnTo>
                  <a:pt x="5216859" y="1478847"/>
                </a:lnTo>
                <a:lnTo>
                  <a:pt x="0" y="1478847"/>
                </a:lnTo>
                <a:lnTo>
                  <a:pt x="28985" y="1403243"/>
                </a:lnTo>
                <a:cubicBezTo>
                  <a:pt x="121408" y="1159760"/>
                  <a:pt x="267854" y="793047"/>
                  <a:pt x="560748" y="640647"/>
                </a:cubicBezTo>
                <a:cubicBezTo>
                  <a:pt x="951273" y="437447"/>
                  <a:pt x="1792648" y="478722"/>
                  <a:pt x="2294298" y="373947"/>
                </a:cubicBezTo>
                <a:cubicBezTo>
                  <a:pt x="2733242" y="282269"/>
                  <a:pt x="3145446" y="13138"/>
                  <a:pt x="3447958" y="46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任意多边形：形状 19"/>
          <p:cNvSpPr/>
          <p:nvPr userDrawn="1"/>
        </p:nvSpPr>
        <p:spPr>
          <a:xfrm>
            <a:off x="0" y="3232602"/>
            <a:ext cx="7674963" cy="3625398"/>
          </a:xfrm>
          <a:custGeom>
            <a:avLst/>
            <a:gdLst>
              <a:gd name="connsiteX0" fmla="*/ 333366 w 2058995"/>
              <a:gd name="connsiteY0" fmla="*/ 940 h 972601"/>
              <a:gd name="connsiteX1" fmla="*/ 400050 w 2058995"/>
              <a:gd name="connsiteY1" fmla="*/ 1051 h 972601"/>
              <a:gd name="connsiteX2" fmla="*/ 952500 w 2058995"/>
              <a:gd name="connsiteY2" fmla="*/ 534451 h 972601"/>
              <a:gd name="connsiteX3" fmla="*/ 1924050 w 2058995"/>
              <a:gd name="connsiteY3" fmla="*/ 686851 h 972601"/>
              <a:gd name="connsiteX4" fmla="*/ 2054591 w 2058995"/>
              <a:gd name="connsiteY4" fmla="*/ 942966 h 972601"/>
              <a:gd name="connsiteX5" fmla="*/ 2058995 w 2058995"/>
              <a:gd name="connsiteY5" fmla="*/ 972601 h 972601"/>
              <a:gd name="connsiteX6" fmla="*/ 0 w 2058995"/>
              <a:gd name="connsiteY6" fmla="*/ 972601 h 972601"/>
              <a:gd name="connsiteX7" fmla="*/ 0 w 2058995"/>
              <a:gd name="connsiteY7" fmla="*/ 61952 h 972601"/>
              <a:gd name="connsiteX8" fmla="*/ 75605 w 2058995"/>
              <a:gd name="connsiteY8" fmla="*/ 42128 h 972601"/>
              <a:gd name="connsiteX9" fmla="*/ 333366 w 2058995"/>
              <a:gd name="connsiteY9" fmla="*/ 940 h 97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8995" h="972601">
                <a:moveTo>
                  <a:pt x="333366" y="940"/>
                </a:moveTo>
                <a:cubicBezTo>
                  <a:pt x="357485" y="-326"/>
                  <a:pt x="379809" y="-338"/>
                  <a:pt x="400050" y="1051"/>
                </a:cubicBezTo>
                <a:cubicBezTo>
                  <a:pt x="723900" y="23276"/>
                  <a:pt x="698500" y="420151"/>
                  <a:pt x="952500" y="534451"/>
                </a:cubicBezTo>
                <a:cubicBezTo>
                  <a:pt x="1206500" y="648751"/>
                  <a:pt x="1736725" y="556676"/>
                  <a:pt x="1924050" y="686851"/>
                </a:cubicBezTo>
                <a:cubicBezTo>
                  <a:pt x="1994297" y="735667"/>
                  <a:pt x="2033290" y="836275"/>
                  <a:pt x="2054591" y="942966"/>
                </a:cubicBezTo>
                <a:lnTo>
                  <a:pt x="2058995" y="972601"/>
                </a:lnTo>
                <a:lnTo>
                  <a:pt x="0" y="972601"/>
                </a:lnTo>
                <a:lnTo>
                  <a:pt x="0" y="61952"/>
                </a:lnTo>
                <a:lnTo>
                  <a:pt x="75605" y="42128"/>
                </a:lnTo>
                <a:cubicBezTo>
                  <a:pt x="172492" y="19804"/>
                  <a:pt x="261007" y="4735"/>
                  <a:pt x="333366" y="94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图片占位符 7"/>
          <p:cNvSpPr>
            <a:spLocks noGrp="1"/>
          </p:cNvSpPr>
          <p:nvPr>
            <p:ph type="pic" sz="quarter" idx="14"/>
          </p:nvPr>
        </p:nvSpPr>
        <p:spPr>
          <a:xfrm>
            <a:off x="414338" y="481013"/>
            <a:ext cx="11368087" cy="5875337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6" name="标题 1"/>
          <p:cNvSpPr>
            <a:spLocks noGrp="1"/>
          </p:cNvSpPr>
          <p:nvPr>
            <p:ph type="ctrTitle" hasCustomPrompt="1"/>
          </p:nvPr>
        </p:nvSpPr>
        <p:spPr>
          <a:xfrm>
            <a:off x="1701383" y="2552298"/>
            <a:ext cx="8789234" cy="1220477"/>
          </a:xfrm>
        </p:spPr>
        <p:txBody>
          <a:bodyPr rtlCol="0" anchor="b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72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noProof="0"/>
              <a:t>标题</a:t>
            </a:r>
            <a:endParaRPr lang="en-US" noProof="0"/>
          </a:p>
        </p:txBody>
      </p:sp>
      <p:sp>
        <p:nvSpPr>
          <p:cNvPr id="7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701383" y="3919840"/>
            <a:ext cx="8789234" cy="846381"/>
          </a:xfrm>
        </p:spPr>
        <p:txBody>
          <a:bodyPr rtlCol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副标题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(F) 5"/>
          <p:cNvSpPr/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/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cxnSp>
        <p:nvCxnSpPr>
          <p:cNvPr id="3" name="直接连接符​​(S) 2"/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838200" y="1265238"/>
            <a:ext cx="10524344" cy="49117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二级</a:t>
            </a:r>
            <a:endParaRPr lang="zh-CN" altLang="en-US" noProof="0"/>
          </a:p>
          <a:p>
            <a:pPr lvl="2" rtl="0"/>
            <a:r>
              <a:rPr lang="zh-CN" altLang="en-US" noProof="0"/>
              <a:t>三级</a:t>
            </a:r>
            <a:endParaRPr lang="zh-CN" altLang="en-US" noProof="0"/>
          </a:p>
          <a:p>
            <a:pPr lvl="3" rtl="0"/>
            <a:r>
              <a:rPr lang="zh-CN" altLang="en-US" noProof="0"/>
              <a:t>四级</a:t>
            </a:r>
            <a:endParaRPr lang="zh-CN" altLang="en-US" noProof="0"/>
          </a:p>
          <a:p>
            <a:pPr lvl="4" rtl="0"/>
            <a:r>
              <a:rPr lang="zh-CN" altLang="en-US" noProof="0"/>
              <a:t>五级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(F) 5"/>
          <p:cNvSpPr/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/>
          <p:cNvSpPr/>
          <p:nvPr userDrawn="1"/>
        </p:nvSpPr>
        <p:spPr>
          <a:xfrm>
            <a:off x="413824" y="483781"/>
            <a:ext cx="5682176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1"/>
          </p:nvPr>
        </p:nvSpPr>
        <p:spPr>
          <a:xfrm>
            <a:off x="6655634" y="37553"/>
            <a:ext cx="5536366" cy="6820447"/>
          </a:xfrm>
          <a:custGeom>
            <a:avLst/>
            <a:gdLst>
              <a:gd name="connsiteX0" fmla="*/ 4141175 w 5285281"/>
              <a:gd name="connsiteY0" fmla="*/ 950 h 6525434"/>
              <a:gd name="connsiteX1" fmla="*/ 5222879 w 5285281"/>
              <a:gd name="connsiteY1" fmla="*/ 82101 h 6525434"/>
              <a:gd name="connsiteX2" fmla="*/ 5285281 w 5285281"/>
              <a:gd name="connsiteY2" fmla="*/ 86253 h 6525434"/>
              <a:gd name="connsiteX3" fmla="*/ 5285281 w 5285281"/>
              <a:gd name="connsiteY3" fmla="*/ 6525434 h 6525434"/>
              <a:gd name="connsiteX4" fmla="*/ 338864 w 5285281"/>
              <a:gd name="connsiteY4" fmla="*/ 6525434 h 6525434"/>
              <a:gd name="connsiteX5" fmla="*/ 355504 w 5285281"/>
              <a:gd name="connsiteY5" fmla="*/ 6284640 h 6525434"/>
              <a:gd name="connsiteX6" fmla="*/ 122536 w 5285281"/>
              <a:gd name="connsiteY6" fmla="*/ 5603772 h 6525434"/>
              <a:gd name="connsiteX7" fmla="*/ 197419 w 5285281"/>
              <a:gd name="connsiteY7" fmla="*/ 4013697 h 6525434"/>
              <a:gd name="connsiteX8" fmla="*/ 1395542 w 5285281"/>
              <a:gd name="connsiteY8" fmla="*/ 2963334 h 6525434"/>
              <a:gd name="connsiteX9" fmla="*/ 2431419 w 5285281"/>
              <a:gd name="connsiteY9" fmla="*/ 2618748 h 6525434"/>
              <a:gd name="connsiteX10" fmla="*/ 2868234 w 5285281"/>
              <a:gd name="connsiteY10" fmla="*/ 1805029 h 6525434"/>
              <a:gd name="connsiteX11" fmla="*/ 2780871 w 5285281"/>
              <a:gd name="connsiteY11" fmla="*/ 941489 h 6525434"/>
              <a:gd name="connsiteX12" fmla="*/ 3783467 w 5285281"/>
              <a:gd name="connsiteY12" fmla="*/ 36433 h 6525434"/>
              <a:gd name="connsiteX13" fmla="*/ 4141175 w 5285281"/>
              <a:gd name="connsiteY13" fmla="*/ 950 h 652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85281" h="6525434">
                <a:moveTo>
                  <a:pt x="4141175" y="950"/>
                </a:moveTo>
                <a:cubicBezTo>
                  <a:pt x="4500573" y="-8197"/>
                  <a:pt x="4864065" y="50964"/>
                  <a:pt x="5222879" y="82101"/>
                </a:cubicBezTo>
                <a:cubicBezTo>
                  <a:pt x="5243679" y="82101"/>
                  <a:pt x="5264481" y="82101"/>
                  <a:pt x="5285281" y="86253"/>
                </a:cubicBezTo>
                <a:lnTo>
                  <a:pt x="5285281" y="6525434"/>
                </a:lnTo>
                <a:cubicBezTo>
                  <a:pt x="5285281" y="6525434"/>
                  <a:pt x="5285281" y="6525434"/>
                  <a:pt x="338864" y="6525434"/>
                </a:cubicBezTo>
                <a:cubicBezTo>
                  <a:pt x="355504" y="6446553"/>
                  <a:pt x="363825" y="6363521"/>
                  <a:pt x="355504" y="6284640"/>
                </a:cubicBezTo>
                <a:cubicBezTo>
                  <a:pt x="330543" y="6043845"/>
                  <a:pt x="205739" y="5827960"/>
                  <a:pt x="122536" y="5603772"/>
                </a:cubicBezTo>
                <a:cubicBezTo>
                  <a:pt x="-64671" y="5093121"/>
                  <a:pt x="-35550" y="4503589"/>
                  <a:pt x="197419" y="4013697"/>
                </a:cubicBezTo>
                <a:cubicBezTo>
                  <a:pt x="434547" y="3523804"/>
                  <a:pt x="875523" y="3137703"/>
                  <a:pt x="1395542" y="2963334"/>
                </a:cubicBezTo>
                <a:cubicBezTo>
                  <a:pt x="1740834" y="2851240"/>
                  <a:pt x="2127728" y="2822178"/>
                  <a:pt x="2431419" y="2618748"/>
                </a:cubicBezTo>
                <a:cubicBezTo>
                  <a:pt x="2693508" y="2436077"/>
                  <a:pt x="2864074" y="2124704"/>
                  <a:pt x="2868234" y="1805029"/>
                </a:cubicBezTo>
                <a:cubicBezTo>
                  <a:pt x="2872395" y="1514414"/>
                  <a:pt x="2747590" y="1232103"/>
                  <a:pt x="2780871" y="941489"/>
                </a:cubicBezTo>
                <a:cubicBezTo>
                  <a:pt x="2834953" y="464051"/>
                  <a:pt x="3309210" y="127769"/>
                  <a:pt x="3783467" y="36433"/>
                </a:cubicBezTo>
                <a:cubicBezTo>
                  <a:pt x="3902031" y="14637"/>
                  <a:pt x="4021376" y="3999"/>
                  <a:pt x="4141175" y="95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681037"/>
            <a:ext cx="4791637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cxnSp>
        <p:nvCxnSpPr>
          <p:cNvPr id="8" name="直接连接符​​(S) 7"/>
          <p:cNvCxnSpPr/>
          <p:nvPr userDrawn="1"/>
        </p:nvCxnSpPr>
        <p:spPr>
          <a:xfrm>
            <a:off x="838200" y="1264837"/>
            <a:ext cx="4791636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sz="quarter" idx="12"/>
          </p:nvPr>
        </p:nvSpPr>
        <p:spPr>
          <a:xfrm>
            <a:off x="838200" y="1265238"/>
            <a:ext cx="4791637" cy="49117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：形状 8"/>
          <p:cNvSpPr/>
          <p:nvPr userDrawn="1"/>
        </p:nvSpPr>
        <p:spPr>
          <a:xfrm rot="10800000">
            <a:off x="0" y="4362449"/>
            <a:ext cx="12192000" cy="2495550"/>
          </a:xfrm>
          <a:custGeom>
            <a:avLst/>
            <a:gdLst>
              <a:gd name="connsiteX0" fmla="*/ 0 w 12192000"/>
              <a:gd name="connsiteY0" fmla="*/ 0 h 2539624"/>
              <a:gd name="connsiteX1" fmla="*/ 12192000 w 12192000"/>
              <a:gd name="connsiteY1" fmla="*/ 0 h 2539624"/>
              <a:gd name="connsiteX2" fmla="*/ 12192000 w 12192000"/>
              <a:gd name="connsiteY2" fmla="*/ 1784674 h 2539624"/>
              <a:gd name="connsiteX3" fmla="*/ 12052232 w 12192000"/>
              <a:gd name="connsiteY3" fmla="*/ 1825247 h 2539624"/>
              <a:gd name="connsiteX4" fmla="*/ 10344150 w 12192000"/>
              <a:gd name="connsiteY4" fmla="*/ 2133600 h 2539624"/>
              <a:gd name="connsiteX5" fmla="*/ 7181850 w 12192000"/>
              <a:gd name="connsiteY5" fmla="*/ 1809750 h 2539624"/>
              <a:gd name="connsiteX6" fmla="*/ 2724150 w 12192000"/>
              <a:gd name="connsiteY6" fmla="*/ 2533650 h 2539624"/>
              <a:gd name="connsiteX7" fmla="*/ 64443 w 12192000"/>
              <a:gd name="connsiteY7" fmla="*/ 1610320 h 2539624"/>
              <a:gd name="connsiteX8" fmla="*/ 0 w 12192000"/>
              <a:gd name="connsiteY8" fmla="*/ 1575868 h 253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539624">
                <a:moveTo>
                  <a:pt x="0" y="0"/>
                </a:moveTo>
                <a:lnTo>
                  <a:pt x="12192000" y="0"/>
                </a:lnTo>
                <a:lnTo>
                  <a:pt x="12192000" y="1784674"/>
                </a:lnTo>
                <a:lnTo>
                  <a:pt x="12052232" y="1825247"/>
                </a:lnTo>
                <a:cubicBezTo>
                  <a:pt x="11558836" y="1963688"/>
                  <a:pt x="10923588" y="2113756"/>
                  <a:pt x="10344150" y="2133600"/>
                </a:cubicBezTo>
                <a:cubicBezTo>
                  <a:pt x="9417050" y="2165350"/>
                  <a:pt x="8451850" y="1743075"/>
                  <a:pt x="7181850" y="1809750"/>
                </a:cubicBezTo>
                <a:cubicBezTo>
                  <a:pt x="5911850" y="1876425"/>
                  <a:pt x="3997325" y="2613025"/>
                  <a:pt x="2724150" y="2533650"/>
                </a:cubicBezTo>
                <a:cubicBezTo>
                  <a:pt x="1769269" y="2474119"/>
                  <a:pt x="728663" y="1962746"/>
                  <a:pt x="64443" y="1610320"/>
                </a:cubicBezTo>
                <a:lnTo>
                  <a:pt x="0" y="157586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/>
          <p:cNvSpPr/>
          <p:nvPr userDrawn="1"/>
        </p:nvSpPr>
        <p:spPr>
          <a:xfrm>
            <a:off x="838822" y="1721223"/>
            <a:ext cx="4857421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文本占位符 2"/>
          <p:cNvSpPr>
            <a:spLocks noGrp="1"/>
          </p:cNvSpPr>
          <p:nvPr>
            <p:ph type="body" idx="1"/>
          </p:nvPr>
        </p:nvSpPr>
        <p:spPr>
          <a:xfrm>
            <a:off x="1263197" y="2038570"/>
            <a:ext cx="408614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3" name="长方形 22"/>
          <p:cNvSpPr/>
          <p:nvPr userDrawn="1"/>
        </p:nvSpPr>
        <p:spPr>
          <a:xfrm>
            <a:off x="6495759" y="1721223"/>
            <a:ext cx="4858040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文本占位符 2"/>
          <p:cNvSpPr>
            <a:spLocks noGrp="1"/>
          </p:cNvSpPr>
          <p:nvPr>
            <p:ph type="body" idx="11"/>
          </p:nvPr>
        </p:nvSpPr>
        <p:spPr>
          <a:xfrm>
            <a:off x="6854754" y="2038570"/>
            <a:ext cx="408666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7" name="标题 1"/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cxnSp>
        <p:nvCxnSpPr>
          <p:cNvPr id="28" name="直接连接符​​(S) 27"/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sz="quarter" idx="12"/>
          </p:nvPr>
        </p:nvSpPr>
        <p:spPr>
          <a:xfrm>
            <a:off x="1263195" y="2885581"/>
            <a:ext cx="4086147" cy="310246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3" name="内容占位符 2"/>
          <p:cNvSpPr>
            <a:spLocks noGrp="1"/>
          </p:cNvSpPr>
          <p:nvPr>
            <p:ph sz="quarter" idx="13"/>
          </p:nvPr>
        </p:nvSpPr>
        <p:spPr>
          <a:xfrm>
            <a:off x="6861067" y="2885581"/>
            <a:ext cx="4086667" cy="310246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FECCED4-C13D-4D1F-B8FC-A7B400CA580B}" type="datetime1">
              <a:rPr lang="zh-CN" altLang="en-US" smtClean="0"/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：形状 6"/>
          <p:cNvSpPr/>
          <p:nvPr userDrawn="1"/>
        </p:nvSpPr>
        <p:spPr>
          <a:xfrm>
            <a:off x="0" y="0"/>
            <a:ext cx="12181097" cy="4981942"/>
          </a:xfrm>
          <a:custGeom>
            <a:avLst/>
            <a:gdLst>
              <a:gd name="connsiteX0" fmla="*/ 0 w 2412595"/>
              <a:gd name="connsiteY0" fmla="*/ 0 h 1044036"/>
              <a:gd name="connsiteX1" fmla="*/ 2412595 w 2412595"/>
              <a:gd name="connsiteY1" fmla="*/ 0 h 1044036"/>
              <a:gd name="connsiteX2" fmla="*/ 2328863 w 2412595"/>
              <a:gd name="connsiteY2" fmla="*/ 69540 h 1044036"/>
              <a:gd name="connsiteX3" fmla="*/ 2000250 w 2412595"/>
              <a:gd name="connsiteY3" fmla="*/ 285750 h 1044036"/>
              <a:gd name="connsiteX4" fmla="*/ 1162050 w 2412595"/>
              <a:gd name="connsiteY4" fmla="*/ 400050 h 1044036"/>
              <a:gd name="connsiteX5" fmla="*/ 552450 w 2412595"/>
              <a:gd name="connsiteY5" fmla="*/ 952500 h 1044036"/>
              <a:gd name="connsiteX6" fmla="*/ 107640 w 2412595"/>
              <a:gd name="connsiteY6" fmla="*/ 1035825 h 1044036"/>
              <a:gd name="connsiteX7" fmla="*/ 0 w 2412595"/>
              <a:gd name="connsiteY7" fmla="*/ 1044036 h 1044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2595" h="1044036">
                <a:moveTo>
                  <a:pt x="0" y="0"/>
                </a:moveTo>
                <a:lnTo>
                  <a:pt x="2412595" y="0"/>
                </a:lnTo>
                <a:lnTo>
                  <a:pt x="2328863" y="69540"/>
                </a:lnTo>
                <a:cubicBezTo>
                  <a:pt x="2215753" y="160139"/>
                  <a:pt x="2095500" y="245269"/>
                  <a:pt x="2000250" y="285750"/>
                </a:cubicBezTo>
                <a:cubicBezTo>
                  <a:pt x="1746250" y="393700"/>
                  <a:pt x="1403350" y="288925"/>
                  <a:pt x="1162050" y="400050"/>
                </a:cubicBezTo>
                <a:cubicBezTo>
                  <a:pt x="920750" y="511175"/>
                  <a:pt x="844550" y="841375"/>
                  <a:pt x="552450" y="952500"/>
                </a:cubicBezTo>
                <a:cubicBezTo>
                  <a:pt x="442913" y="994172"/>
                  <a:pt x="278904" y="1019770"/>
                  <a:pt x="107640" y="1035825"/>
                </a:cubicBezTo>
                <a:lnTo>
                  <a:pt x="0" y="104403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1" name="图片占位符 30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298096" cy="6858000"/>
          </a:xfrm>
          <a:custGeom>
            <a:avLst/>
            <a:gdLst>
              <a:gd name="connsiteX0" fmla="*/ 0 w 9298096"/>
              <a:gd name="connsiteY0" fmla="*/ 0 h 6858000"/>
              <a:gd name="connsiteX1" fmla="*/ 8705997 w 9298096"/>
              <a:gd name="connsiteY1" fmla="*/ 0 h 6858000"/>
              <a:gd name="connsiteX2" fmla="*/ 8676710 w 9298096"/>
              <a:gd name="connsiteY2" fmla="*/ 366601 h 6858000"/>
              <a:gd name="connsiteX3" fmla="*/ 9086747 w 9298096"/>
              <a:gd name="connsiteY3" fmla="*/ 1403199 h 6858000"/>
              <a:gd name="connsiteX4" fmla="*/ 9297958 w 9298096"/>
              <a:gd name="connsiteY4" fmla="*/ 2314162 h 6858000"/>
              <a:gd name="connsiteX5" fmla="*/ 9298096 w 9298096"/>
              <a:gd name="connsiteY5" fmla="*/ 2513013 h 6858000"/>
              <a:gd name="connsiteX6" fmla="*/ 6405563 w 9298096"/>
              <a:gd name="connsiteY6" fmla="*/ 2513013 h 6858000"/>
              <a:gd name="connsiteX7" fmla="*/ 6405563 w 9298096"/>
              <a:gd name="connsiteY7" fmla="*/ 5528005 h 6858000"/>
              <a:gd name="connsiteX8" fmla="*/ 6380081 w 9298096"/>
              <a:gd name="connsiteY8" fmla="*/ 5533593 h 6858000"/>
              <a:gd name="connsiteX9" fmla="*/ 5022973 w 9298096"/>
              <a:gd name="connsiteY9" fmla="*/ 5947798 h 6858000"/>
              <a:gd name="connsiteX10" fmla="*/ 4312498 w 9298096"/>
              <a:gd name="connsiteY10" fmla="*/ 6826871 h 6858000"/>
              <a:gd name="connsiteX11" fmla="*/ 4305141 w 9298096"/>
              <a:gd name="connsiteY11" fmla="*/ 6858000 h 6858000"/>
              <a:gd name="connsiteX12" fmla="*/ 0 w 9298096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298096" h="6858000">
                <a:moveTo>
                  <a:pt x="0" y="0"/>
                </a:moveTo>
                <a:cubicBezTo>
                  <a:pt x="0" y="0"/>
                  <a:pt x="0" y="0"/>
                  <a:pt x="8705997" y="0"/>
                </a:cubicBezTo>
                <a:cubicBezTo>
                  <a:pt x="8676710" y="120093"/>
                  <a:pt x="8662063" y="246508"/>
                  <a:pt x="8676710" y="366601"/>
                </a:cubicBezTo>
                <a:cubicBezTo>
                  <a:pt x="8720642" y="733203"/>
                  <a:pt x="8940304" y="1061881"/>
                  <a:pt x="9086747" y="1403199"/>
                </a:cubicBezTo>
                <a:cubicBezTo>
                  <a:pt x="9210308" y="1694743"/>
                  <a:pt x="9280326" y="2003174"/>
                  <a:pt x="9297958" y="2314162"/>
                </a:cubicBezTo>
                <a:lnTo>
                  <a:pt x="9298096" y="2513013"/>
                </a:lnTo>
                <a:lnTo>
                  <a:pt x="6405563" y="2513013"/>
                </a:lnTo>
                <a:lnTo>
                  <a:pt x="6405563" y="5528005"/>
                </a:lnTo>
                <a:lnTo>
                  <a:pt x="6380081" y="5533593"/>
                </a:lnTo>
                <a:cubicBezTo>
                  <a:pt x="5907118" y="5632552"/>
                  <a:pt x="5423859" y="5715512"/>
                  <a:pt x="5022973" y="5947798"/>
                </a:cubicBezTo>
                <a:cubicBezTo>
                  <a:pt x="4677003" y="6156381"/>
                  <a:pt x="4421644" y="6475183"/>
                  <a:pt x="4312498" y="6826871"/>
                </a:cubicBezTo>
                <a:lnTo>
                  <a:pt x="430514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21" name="长方形 20"/>
          <p:cNvSpPr/>
          <p:nvPr userDrawn="1"/>
        </p:nvSpPr>
        <p:spPr>
          <a:xfrm>
            <a:off x="6405102" y="2512661"/>
            <a:ext cx="5284607" cy="43453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标题 1"/>
          <p:cNvSpPr>
            <a:spLocks noGrp="1"/>
          </p:cNvSpPr>
          <p:nvPr>
            <p:ph type="title"/>
          </p:nvPr>
        </p:nvSpPr>
        <p:spPr>
          <a:xfrm>
            <a:off x="6767867" y="2763704"/>
            <a:ext cx="45590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cxnSp>
        <p:nvCxnSpPr>
          <p:cNvPr id="24" name="直接连接符​​(S) 23"/>
          <p:cNvCxnSpPr/>
          <p:nvPr userDrawn="1"/>
        </p:nvCxnSpPr>
        <p:spPr>
          <a:xfrm>
            <a:off x="6767867" y="3347504"/>
            <a:ext cx="444369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内容占位符 5"/>
          <p:cNvSpPr>
            <a:spLocks noGrp="1"/>
          </p:cNvSpPr>
          <p:nvPr>
            <p:ph sz="quarter" idx="15"/>
          </p:nvPr>
        </p:nvSpPr>
        <p:spPr>
          <a:xfrm>
            <a:off x="6767513" y="3348038"/>
            <a:ext cx="4559074" cy="3008312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D12C34A-CFB5-4FEF-8890-35108A34EACA}" type="datetime1">
              <a:rPr lang="zh-CN" altLang="en-US" smtClean="0"/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单击此处编辑母版标题样式</a:t>
            </a:r>
            <a:endParaRPr lang="en-US" noProof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单击此处编辑母版文本样式</a:t>
            </a:r>
            <a:endParaRPr lang="en-US" noProof="0"/>
          </a:p>
          <a:p>
            <a:pPr lvl="1" rtl="0"/>
            <a:r>
              <a:rPr lang="en-US" noProof="0"/>
              <a:t>第二级</a:t>
            </a:r>
            <a:endParaRPr lang="en-US" noProof="0"/>
          </a:p>
          <a:p>
            <a:pPr lvl="2" rtl="0"/>
            <a:r>
              <a:rPr lang="en-US" noProof="0"/>
              <a:t>第三级</a:t>
            </a:r>
            <a:endParaRPr lang="en-US" noProof="0"/>
          </a:p>
          <a:p>
            <a:pPr lvl="3" rtl="0"/>
            <a:r>
              <a:rPr lang="en-US" noProof="0"/>
              <a:t>第四级</a:t>
            </a:r>
            <a:endParaRPr lang="en-US" noProof="0"/>
          </a:p>
          <a:p>
            <a:pPr lvl="4" rtl="0"/>
            <a:r>
              <a:rPr lang="en-US" noProof="0"/>
              <a:t>第五级</a:t>
            </a:r>
            <a:endParaRPr lang="en-US" noProof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83A700D-9F27-410D-B1B8-E3C667347E2A}" type="datetime1">
              <a:rPr lang="zh-CN" alt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936940" y="6492875"/>
            <a:ext cx="4168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1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3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 descr="花的特写"/>
          <p:cNvPicPr>
            <a:picLocks noGrp="1" noChangeAspect="1"/>
          </p:cNvPicPr>
          <p:nvPr>
            <p:ph type="pic" sz="quarter" idx="14"/>
          </p:nvPr>
        </p:nvPicPr>
        <p:blipFill>
          <a:blip r:embed="rId1">
            <a:alphaModFix amt="3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701165" y="2651760"/>
            <a:ext cx="8789035" cy="1120775"/>
          </a:xfrm>
        </p:spPr>
        <p:txBody>
          <a:bodyPr rtlCol="0">
            <a:normAutofit fontScale="90000"/>
          </a:bodyPr>
          <a:lstStyle/>
          <a:p>
            <a:pPr rtl="0"/>
            <a:r>
              <a:rPr lang="zh-CN" altLang="zh-CN" sz="6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花友记</a:t>
            </a:r>
            <a:br>
              <a:rPr lang="zh-CN" altLang="zh-CN" sz="4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</a:br>
            <a:br>
              <a:rPr lang="zh-CN" altLang="zh-CN" sz="4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</a:br>
            <a:endParaRPr lang="en-US" sz="40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en-US" sz="3200" dirty="0"/>
              <a:t>G05</a:t>
            </a:r>
            <a:endParaRPr lang="en-US" sz="3200" dirty="0"/>
          </a:p>
          <a:p>
            <a:pPr rtl="0"/>
            <a:r>
              <a:rPr lang="zh-CN" altLang="en-US" sz="3200" dirty="0"/>
              <a:t>李晓菁（组长）、邵美芝、苗皓淇</a:t>
            </a:r>
            <a:endParaRPr lang="en-US" sz="3200" dirty="0"/>
          </a:p>
        </p:txBody>
      </p:sp>
      <p:sp>
        <p:nvSpPr>
          <p:cNvPr id="2" name="文本框 1"/>
          <p:cNvSpPr txBox="1"/>
          <p:nvPr/>
        </p:nvSpPr>
        <p:spPr>
          <a:xfrm>
            <a:off x="1731645" y="2981960"/>
            <a:ext cx="87585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400" dirty="0">
                <a:solidFill>
                  <a:schemeClr val="bg1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——</a:t>
            </a:r>
            <a:r>
              <a:rPr lang="zh-CN" altLang="en-US" sz="2400" dirty="0">
                <a:solidFill>
                  <a:schemeClr val="bg1"/>
                </a:solidFill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基于微信小程序的</a:t>
            </a:r>
            <a:r>
              <a:rPr lang="en-US" altLang="zh-CN" sz="2400" dirty="0">
                <a:solidFill>
                  <a:schemeClr val="bg1"/>
                </a:solidFill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AI</a:t>
            </a:r>
            <a:r>
              <a:rPr lang="zh-CN" altLang="en-US" sz="2400" dirty="0">
                <a:solidFill>
                  <a:schemeClr val="bg1"/>
                </a:solidFill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花卉识别与分享社区</a:t>
            </a:r>
            <a:endParaRPr lang="zh-CN" altLang="en-US" sz="2400" dirty="0">
              <a:solidFill>
                <a:schemeClr val="bg1"/>
              </a:solidFill>
              <a:ea typeface="等线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 descr="桌子上有许多水果和蔬菜&#10;&#10;描述已自动生成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1"/>
          <a:srcRect l="9662" r="9164" b="-1"/>
          <a:stretch>
            <a:fillRect/>
          </a:stretch>
        </p:blipFill>
        <p:spPr>
          <a:xfrm>
            <a:off x="6655634" y="37553"/>
            <a:ext cx="5536366" cy="6820447"/>
          </a:xfrm>
          <a:noFill/>
        </p:spPr>
      </p:pic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838200" y="681037"/>
            <a:ext cx="4791637" cy="583800"/>
          </a:xfrm>
        </p:spPr>
        <p:txBody>
          <a:bodyPr rtlCol="0" anchor="ctr">
            <a:normAutofit/>
          </a:bodyPr>
          <a:lstStyle/>
          <a:p>
            <a:pPr rtl="0"/>
            <a:r>
              <a:rPr lang="zh-CN" altLang="en-US" dirty="0"/>
              <a:t>项目介绍</a:t>
            </a:r>
            <a:endParaRPr lang="en-US" dirty="0"/>
          </a:p>
        </p:txBody>
      </p:sp>
      <p:sp>
        <p:nvSpPr>
          <p:cNvPr id="18" name="内容占位符 17"/>
          <p:cNvSpPr>
            <a:spLocks noGrp="1"/>
          </p:cNvSpPr>
          <p:nvPr>
            <p:ph sz="quarter" idx="12"/>
          </p:nvPr>
        </p:nvSpPr>
        <p:spPr>
          <a:xfrm>
            <a:off x="838200" y="1265238"/>
            <a:ext cx="4791637" cy="4911725"/>
          </a:xfrm>
        </p:spPr>
        <p:txBody>
          <a:bodyPr rtlCol="0">
            <a:normAutofit/>
          </a:bodyPr>
          <a:lstStyle/>
          <a:p>
            <a:pPr rtl="0"/>
            <a:r>
              <a:rPr lang="zh-CN" altLang="zh-CN" dirty="0">
                <a:effectLst/>
              </a:rPr>
              <a:t>我们打算制作一款具有拍照识花技术</a:t>
            </a:r>
            <a:r>
              <a:rPr lang="zh-CN" altLang="en-US" dirty="0">
                <a:effectLst/>
              </a:rPr>
              <a:t>，</a:t>
            </a:r>
            <a:r>
              <a:rPr lang="zh-CN" altLang="zh-CN" dirty="0">
                <a:effectLst/>
              </a:rPr>
              <a:t>同时有社区交流的微信小程序</a:t>
            </a:r>
            <a:r>
              <a:rPr lang="zh-CN" altLang="en-US" dirty="0">
                <a:effectLst/>
              </a:rPr>
              <a:t>。</a:t>
            </a:r>
            <a:endParaRPr lang="en-US" altLang="zh-CN" dirty="0">
              <a:effectLst/>
            </a:endParaRPr>
          </a:p>
          <a:p>
            <a:pPr rtl="0"/>
            <a:r>
              <a:rPr lang="zh-CN" altLang="en-US" dirty="0">
                <a:effectLst/>
              </a:rPr>
              <a:t>用户可以通过小程序识别照片中的植物，同时会提供相关诗词和图片供学习，欣赏。</a:t>
            </a:r>
            <a:endParaRPr lang="en-US" altLang="zh-CN" dirty="0">
              <a:effectLst/>
            </a:endParaRPr>
          </a:p>
          <a:p>
            <a:pPr rtl="0"/>
            <a:r>
              <a:rPr lang="zh-CN" altLang="en-US" dirty="0"/>
              <a:t>用户还能够参与花友社区分享自己对植物的理解和喜爱，还能和其他用户进行交流和互动。</a:t>
            </a:r>
            <a:endParaRPr lang="en-US" altLang="zh-CN" dirty="0"/>
          </a:p>
          <a:p>
            <a:pPr rtl="0"/>
            <a:r>
              <a:rPr lang="zh-CN" altLang="en-US" dirty="0"/>
              <a:t>本程序旨在提高人们对身边植物的了解和认识，对中国诗词文化的传播和学习，以及提供以花会友的社交平台。</a:t>
            </a:r>
            <a:endParaRPr lang="en-US" altLang="zh-CN" dirty="0"/>
          </a:p>
          <a:p>
            <a:r>
              <a:rPr lang="zh-CN" altLang="en-US" dirty="0"/>
              <a:t>借鉴相似</a:t>
            </a:r>
            <a:r>
              <a:rPr lang="en-US" altLang="zh-CN" dirty="0"/>
              <a:t>APP——</a:t>
            </a:r>
            <a:r>
              <a:rPr lang="zh-CN" altLang="en-US" dirty="0"/>
              <a:t>“形色”</a:t>
            </a:r>
            <a:r>
              <a:rPr lang="en-US" altLang="zh-CN" kern="100" baseline="300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 [1]</a:t>
            </a:r>
            <a:endParaRPr lang="en-US" baseline="30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731" y="4998085"/>
            <a:ext cx="1242848" cy="11788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项目介绍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拍照识花功能</a:t>
            </a:r>
            <a:r>
              <a:rPr lang="en-US" altLang="zh-CN" dirty="0"/>
              <a:t>——</a:t>
            </a:r>
            <a:r>
              <a:rPr lang="zh-CN" altLang="en-US" dirty="0"/>
              <a:t>功能模拟图</a:t>
            </a:r>
            <a:endParaRPr lang="en-US" altLang="zh-CN" dirty="0"/>
          </a:p>
        </p:txBody>
      </p:sp>
      <p:grpSp>
        <p:nvGrpSpPr>
          <p:cNvPr id="17" name="组合 16"/>
          <p:cNvGrpSpPr/>
          <p:nvPr/>
        </p:nvGrpSpPr>
        <p:grpSpPr>
          <a:xfrm>
            <a:off x="1646181" y="2119100"/>
            <a:ext cx="2214787" cy="4204947"/>
            <a:chOff x="0" y="136635"/>
            <a:chExt cx="3337278" cy="68580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136635"/>
              <a:ext cx="3337278" cy="68580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1136" y="972937"/>
              <a:ext cx="2924920" cy="5249187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/>
        </p:nvGrpSpPr>
        <p:grpSpPr>
          <a:xfrm>
            <a:off x="5155431" y="2112578"/>
            <a:ext cx="2214788" cy="4103335"/>
            <a:chOff x="2051229" y="136635"/>
            <a:chExt cx="3407702" cy="6858000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1229" y="136635"/>
              <a:ext cx="3407702" cy="685800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22905" y="972937"/>
              <a:ext cx="2864349" cy="5377026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8294419" y="1916315"/>
            <a:ext cx="2173754" cy="4204947"/>
            <a:chOff x="7498904" y="168530"/>
            <a:chExt cx="3308060" cy="6858000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98904" y="168530"/>
              <a:ext cx="3308060" cy="6858000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67800" y="958759"/>
              <a:ext cx="2942393" cy="5296106"/>
            </a:xfrm>
            <a:prstGeom prst="rect">
              <a:avLst/>
            </a:prstGeom>
          </p:spPr>
        </p:pic>
      </p:grpSp>
      <p:sp>
        <p:nvSpPr>
          <p:cNvPr id="23" name="文本框 22"/>
          <p:cNvSpPr txBox="1"/>
          <p:nvPr/>
        </p:nvSpPr>
        <p:spPr>
          <a:xfrm>
            <a:off x="503510" y="2345650"/>
            <a:ext cx="12802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打开相机进行拍照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箭头: 上弧形 23"/>
          <p:cNvSpPr/>
          <p:nvPr/>
        </p:nvSpPr>
        <p:spPr>
          <a:xfrm>
            <a:off x="3910473" y="2219848"/>
            <a:ext cx="1226641" cy="572813"/>
          </a:xfrm>
          <a:prstGeom prst="curved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109174" y="1844566"/>
            <a:ext cx="714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识别</a:t>
            </a:r>
            <a:endParaRPr lang="zh-CN" altLang="en-US" dirty="0"/>
          </a:p>
        </p:txBody>
      </p:sp>
      <p:sp>
        <p:nvSpPr>
          <p:cNvPr id="26" name="箭头: 上弧形 25"/>
          <p:cNvSpPr/>
          <p:nvPr/>
        </p:nvSpPr>
        <p:spPr>
          <a:xfrm>
            <a:off x="7370217" y="2219848"/>
            <a:ext cx="942499" cy="486566"/>
          </a:xfrm>
          <a:prstGeom prst="curved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270803" y="1814444"/>
            <a:ext cx="1141325" cy="371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生成美图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2916621" y="5134303"/>
            <a:ext cx="635876" cy="14189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连接符: 肘形 29"/>
          <p:cNvCxnSpPr/>
          <p:nvPr/>
        </p:nvCxnSpPr>
        <p:spPr>
          <a:xfrm rot="10800000">
            <a:off x="4598277" y="4356539"/>
            <a:ext cx="1098331" cy="41515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4030717" y="4099034"/>
            <a:ext cx="638232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点进查看详情，获得该植物的更多信息。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连接符: 肘形 32"/>
          <p:cNvCxnSpPr/>
          <p:nvPr/>
        </p:nvCxnSpPr>
        <p:spPr>
          <a:xfrm rot="10800000">
            <a:off x="7966841" y="4000394"/>
            <a:ext cx="672662" cy="2668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连接符: 肘形 34"/>
          <p:cNvCxnSpPr/>
          <p:nvPr/>
        </p:nvCxnSpPr>
        <p:spPr>
          <a:xfrm rot="10800000" flipV="1">
            <a:off x="8028508" y="5592762"/>
            <a:ext cx="406858" cy="3363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8401674" y="4945241"/>
            <a:ext cx="1986934" cy="509300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0" name="连接符: 肘形 39"/>
          <p:cNvCxnSpPr>
            <a:stCxn id="36" idx="3"/>
          </p:cNvCxnSpPr>
          <p:nvPr/>
        </p:nvCxnSpPr>
        <p:spPr>
          <a:xfrm flipV="1">
            <a:off x="10388608" y="4771699"/>
            <a:ext cx="563171" cy="4281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0995900" y="4614082"/>
            <a:ext cx="563171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选择模板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525430" y="5658644"/>
            <a:ext cx="592416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分享转发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501115" y="3730428"/>
            <a:ext cx="57830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生成诗词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5" name="连接符: 肘形 44"/>
          <p:cNvCxnSpPr/>
          <p:nvPr/>
        </p:nvCxnSpPr>
        <p:spPr>
          <a:xfrm flipV="1">
            <a:off x="10226566" y="2278329"/>
            <a:ext cx="562303" cy="1891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10862441" y="2186152"/>
            <a:ext cx="5496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下载美图</a:t>
            </a:r>
            <a:endParaRPr lang="zh-CN" alt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  <p:bldP spid="26" grpId="0" animBg="1"/>
      <p:bldP spid="27" grpId="0"/>
      <p:bldP spid="31" grpId="0"/>
      <p:bldP spid="36" grpId="0" animBg="1"/>
      <p:bldP spid="41" grpId="0"/>
      <p:bldP spid="42" grpId="0"/>
      <p:bldP spid="43" grpId="0"/>
      <p:bldP spid="4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项目介绍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社区交流功能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1496801" y="1786759"/>
            <a:ext cx="2181820" cy="4390204"/>
            <a:chOff x="1588411" y="1834056"/>
            <a:chExt cx="2337188" cy="484526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588411" y="1834056"/>
              <a:ext cx="2337188" cy="4845268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0222" y="2386045"/>
              <a:ext cx="2093565" cy="3741290"/>
            </a:xfrm>
            <a:prstGeom prst="rect">
              <a:avLst/>
            </a:prstGeom>
          </p:spPr>
        </p:pic>
      </p:grpSp>
      <p:grpSp>
        <p:nvGrpSpPr>
          <p:cNvPr id="21" name="组合 20"/>
          <p:cNvGrpSpPr/>
          <p:nvPr/>
        </p:nvGrpSpPr>
        <p:grpSpPr>
          <a:xfrm>
            <a:off x="8956580" y="1587061"/>
            <a:ext cx="2397220" cy="4552737"/>
            <a:chOff x="1560785" y="210207"/>
            <a:chExt cx="3397020" cy="6858000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0785" y="210207"/>
              <a:ext cx="3397020" cy="685800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2511" y="885296"/>
              <a:ext cx="2977144" cy="5481546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4752040" y="1786759"/>
            <a:ext cx="2337188" cy="4390204"/>
            <a:chOff x="7078670" y="593835"/>
            <a:chExt cx="3397020" cy="6858000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78670" y="593835"/>
              <a:ext cx="3397020" cy="685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71361" y="1264837"/>
              <a:ext cx="2970969" cy="5490190"/>
            </a:xfrm>
            <a:prstGeom prst="rect">
              <a:avLst/>
            </a:prstGeom>
          </p:spPr>
        </p:pic>
      </p:grpSp>
      <p:sp>
        <p:nvSpPr>
          <p:cNvPr id="23" name="文本框 22"/>
          <p:cNvSpPr txBox="1"/>
          <p:nvPr/>
        </p:nvSpPr>
        <p:spPr>
          <a:xfrm>
            <a:off x="646248" y="1974740"/>
            <a:ext cx="836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文章广场</a:t>
            </a:r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3678619" y="1995760"/>
            <a:ext cx="1171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文章详情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7677073" y="20211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个人主页</a:t>
            </a:r>
            <a:endParaRPr lang="zh-CN" altLang="en-US" dirty="0"/>
          </a:p>
        </p:txBody>
      </p:sp>
      <p:sp>
        <p:nvSpPr>
          <p:cNvPr id="27" name="箭头: 上弧形 26"/>
          <p:cNvSpPr/>
          <p:nvPr/>
        </p:nvSpPr>
        <p:spPr>
          <a:xfrm>
            <a:off x="3708697" y="2390462"/>
            <a:ext cx="1064675" cy="593741"/>
          </a:xfrm>
          <a:prstGeom prst="curved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041687" y="5475890"/>
            <a:ext cx="286354" cy="15765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2884688" y="5432618"/>
            <a:ext cx="286354" cy="2415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7677073" y="3429000"/>
            <a:ext cx="1057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识花时间轴</a:t>
            </a:r>
            <a:endParaRPr lang="zh-CN" altLang="en-US" sz="1100" dirty="0"/>
          </a:p>
        </p:txBody>
      </p:sp>
      <p:sp>
        <p:nvSpPr>
          <p:cNvPr id="31" name="文本框 30"/>
          <p:cNvSpPr txBox="1"/>
          <p:nvPr/>
        </p:nvSpPr>
        <p:spPr>
          <a:xfrm>
            <a:off x="7432076" y="1419686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分享</a:t>
            </a:r>
            <a:endParaRPr lang="zh-CN" altLang="en-US" sz="1100" dirty="0"/>
          </a:p>
        </p:txBody>
      </p:sp>
      <p:sp>
        <p:nvSpPr>
          <p:cNvPr id="32" name="文本框 31"/>
          <p:cNvSpPr txBox="1"/>
          <p:nvPr/>
        </p:nvSpPr>
        <p:spPr>
          <a:xfrm>
            <a:off x="10233584" y="1288881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消息</a:t>
            </a:r>
            <a:endParaRPr lang="zh-CN" altLang="en-US" sz="1100" dirty="0"/>
          </a:p>
        </p:txBody>
      </p:sp>
      <p:sp>
        <p:nvSpPr>
          <p:cNvPr id="34" name="矩形 33"/>
          <p:cNvSpPr/>
          <p:nvPr/>
        </p:nvSpPr>
        <p:spPr>
          <a:xfrm>
            <a:off x="9609135" y="5456291"/>
            <a:ext cx="286354" cy="15765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10446421" y="5435244"/>
            <a:ext cx="286354" cy="2415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连接符: 肘形 39"/>
          <p:cNvCxnSpPr/>
          <p:nvPr/>
        </p:nvCxnSpPr>
        <p:spPr>
          <a:xfrm flipV="1">
            <a:off x="6579476" y="1513490"/>
            <a:ext cx="861848" cy="7734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9091878" y="2916621"/>
            <a:ext cx="2100921" cy="2502505"/>
          </a:xfrm>
          <a:prstGeom prst="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连接符: 肘形 42"/>
          <p:cNvCxnSpPr/>
          <p:nvPr/>
        </p:nvCxnSpPr>
        <p:spPr>
          <a:xfrm rot="10800000" flipV="1">
            <a:off x="8518634" y="3510454"/>
            <a:ext cx="573244" cy="683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连接符: 肘形 44"/>
          <p:cNvCxnSpPr/>
          <p:nvPr/>
        </p:nvCxnSpPr>
        <p:spPr>
          <a:xfrm rot="16200000" flipV="1">
            <a:off x="10302874" y="1763218"/>
            <a:ext cx="593619" cy="1681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6" grpId="0"/>
      <p:bldP spid="27" grpId="0" animBg="1"/>
      <p:bldP spid="28" grpId="0" animBg="1"/>
      <p:bldP spid="29" grpId="0" animBg="1"/>
      <p:bldP spid="30" grpId="0"/>
      <p:bldP spid="31" grpId="0"/>
      <p:bldP spid="32" grpId="0"/>
      <p:bldP spid="34" grpId="0" animBg="1"/>
      <p:bldP spid="36" grpId="0" animBg="1"/>
      <p:bldP spid="4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altLang="zh-CN" dirty="0"/>
            </a:b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729498" y="4528803"/>
            <a:ext cx="8789234" cy="846381"/>
          </a:xfrm>
        </p:spPr>
        <p:txBody>
          <a:bodyPr>
            <a:noAutofit/>
          </a:bodyPr>
          <a:lstStyle/>
          <a:p>
            <a:r>
              <a:rPr lang="zh-CN" altLang="en-US" sz="6600" b="0" dirty="0">
                <a:solidFill>
                  <a:srgbClr val="8BD3D9"/>
                </a:solidFill>
              </a:rPr>
              <a:t>可行性分析</a:t>
            </a:r>
            <a:endParaRPr lang="zh-CN" altLang="en-US" sz="6600" b="0" dirty="0">
              <a:solidFill>
                <a:srgbClr val="8BD3D9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09" t="21109" r="11863"/>
          <a:stretch>
            <a:fillRect/>
          </a:stretch>
        </p:blipFill>
        <p:spPr>
          <a:xfrm>
            <a:off x="4613717" y="1243527"/>
            <a:ext cx="3020798" cy="3020798"/>
          </a:xfrm>
          <a:custGeom>
            <a:avLst/>
            <a:gdLst>
              <a:gd name="connsiteX0" fmla="*/ 2555760 w 5111520"/>
              <a:gd name="connsiteY0" fmla="*/ 0 h 5111520"/>
              <a:gd name="connsiteX1" fmla="*/ 5111520 w 5111520"/>
              <a:gd name="connsiteY1" fmla="*/ 2555760 h 5111520"/>
              <a:gd name="connsiteX2" fmla="*/ 2555760 w 5111520"/>
              <a:gd name="connsiteY2" fmla="*/ 5111520 h 5111520"/>
              <a:gd name="connsiteX3" fmla="*/ 0 w 5111520"/>
              <a:gd name="connsiteY3" fmla="*/ 2555760 h 5111520"/>
              <a:gd name="connsiteX4" fmla="*/ 2555760 w 5111520"/>
              <a:gd name="connsiteY4" fmla="*/ 0 h 511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11520" h="5111520">
                <a:moveTo>
                  <a:pt x="2555760" y="0"/>
                </a:moveTo>
                <a:cubicBezTo>
                  <a:pt x="3967267" y="0"/>
                  <a:pt x="5111520" y="1144253"/>
                  <a:pt x="5111520" y="2555760"/>
                </a:cubicBezTo>
                <a:cubicBezTo>
                  <a:pt x="5111520" y="3967267"/>
                  <a:pt x="3967267" y="5111520"/>
                  <a:pt x="2555760" y="5111520"/>
                </a:cubicBezTo>
                <a:cubicBezTo>
                  <a:pt x="1144253" y="5111520"/>
                  <a:pt x="0" y="3967267"/>
                  <a:pt x="0" y="2555760"/>
                </a:cubicBezTo>
                <a:cubicBezTo>
                  <a:pt x="0" y="1144253"/>
                  <a:pt x="1144253" y="0"/>
                  <a:pt x="2555760" y="0"/>
                </a:cubicBezTo>
                <a:close/>
              </a:path>
            </a:pathLst>
          </a:custGeom>
        </p:spPr>
      </p:pic>
      <p:sp>
        <p:nvSpPr>
          <p:cNvPr id="8" name="椭圆 7"/>
          <p:cNvSpPr/>
          <p:nvPr/>
        </p:nvSpPr>
        <p:spPr>
          <a:xfrm>
            <a:off x="4613717" y="1243527"/>
            <a:ext cx="3020798" cy="3020798"/>
          </a:xfrm>
          <a:prstGeom prst="ellipse">
            <a:avLst/>
          </a:prstGeom>
          <a:solidFill>
            <a:srgbClr val="00B0F0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952084" y="1645930"/>
            <a:ext cx="234406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3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Vrinda" panose="020B0502040204020203" pitchFamily="34" charset="0"/>
                <a:sym typeface="Arial" panose="020B0604020202020204" pitchFamily="34" charset="0"/>
              </a:rPr>
              <a:t>3</a:t>
            </a:r>
            <a:endParaRPr kumimoji="0" lang="zh-CN" altLang="en-US" sz="13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Vrinda" panose="020B0502040204020203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可行性分析</a:t>
            </a:r>
            <a:endParaRPr lang="zh-CN" altLang="en-US" dirty="0"/>
          </a:p>
        </p:txBody>
      </p:sp>
      <p:sp>
        <p:nvSpPr>
          <p:cNvPr id="39" name="Right Arrow 2"/>
          <p:cNvSpPr/>
          <p:nvPr/>
        </p:nvSpPr>
        <p:spPr>
          <a:xfrm>
            <a:off x="829456" y="1396918"/>
            <a:ext cx="3025492" cy="818742"/>
          </a:xfrm>
          <a:prstGeom prst="chevron">
            <a:avLst/>
          </a:prstGeom>
          <a:solidFill>
            <a:schemeClr val="accent3"/>
          </a:solidFill>
          <a:ln>
            <a:solidFill>
              <a:srgbClr val="F7F7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6" tIns="45782" rIns="91566" bIns="45782" rtlCol="0" anchor="ctr"/>
          <a:lstStyle/>
          <a:p>
            <a:pPr algn="ctr"/>
            <a:endParaRPr lang="en-US" b="1">
              <a:latin typeface="+mn-ea"/>
              <a:cs typeface="+mn-ea"/>
            </a:endParaRPr>
          </a:p>
        </p:txBody>
      </p:sp>
      <p:sp>
        <p:nvSpPr>
          <p:cNvPr id="42" name="Right Arrow 2"/>
          <p:cNvSpPr/>
          <p:nvPr/>
        </p:nvSpPr>
        <p:spPr>
          <a:xfrm>
            <a:off x="816952" y="4937281"/>
            <a:ext cx="3037996" cy="859073"/>
          </a:xfrm>
          <a:prstGeom prst="chevron">
            <a:avLst/>
          </a:prstGeom>
          <a:solidFill>
            <a:schemeClr val="accent3"/>
          </a:solidFill>
          <a:ln>
            <a:solidFill>
              <a:srgbClr val="F7F7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6" tIns="45782" rIns="91566" bIns="45782" rtlCol="0" anchor="ctr"/>
          <a:lstStyle/>
          <a:p>
            <a:pPr algn="ctr"/>
            <a:endParaRPr lang="en-US" b="1">
              <a:latin typeface="+mn-ea"/>
              <a:cs typeface="+mn-ea"/>
            </a:endParaRPr>
          </a:p>
        </p:txBody>
      </p:sp>
      <p:sp>
        <p:nvSpPr>
          <p:cNvPr id="44" name="Right Arrow 2"/>
          <p:cNvSpPr/>
          <p:nvPr/>
        </p:nvSpPr>
        <p:spPr>
          <a:xfrm>
            <a:off x="784974" y="3251063"/>
            <a:ext cx="3037996" cy="818742"/>
          </a:xfrm>
          <a:prstGeom prst="chevron">
            <a:avLst/>
          </a:prstGeom>
          <a:solidFill>
            <a:schemeClr val="accent3"/>
          </a:solidFill>
          <a:ln>
            <a:solidFill>
              <a:srgbClr val="F7F7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66" tIns="45782" rIns="91566" bIns="45782" rtlCol="0" anchor="ctr"/>
          <a:lstStyle/>
          <a:p>
            <a:pPr algn="ctr"/>
            <a:endParaRPr lang="en-US" b="1">
              <a:latin typeface="+mn-ea"/>
              <a:cs typeface="+mn-ea"/>
            </a:endParaRPr>
          </a:p>
        </p:txBody>
      </p:sp>
      <p:sp>
        <p:nvSpPr>
          <p:cNvPr id="46" name="TextBox 12"/>
          <p:cNvSpPr txBox="1"/>
          <p:nvPr/>
        </p:nvSpPr>
        <p:spPr>
          <a:xfrm>
            <a:off x="1015939" y="1510015"/>
            <a:ext cx="2696769" cy="523220"/>
          </a:xfrm>
          <a:prstGeom prst="rect">
            <a:avLst/>
          </a:prstGeom>
          <a:noFill/>
        </p:spPr>
        <p:txBody>
          <a:bodyPr wrap="square" lIns="91566" tIns="45782" rIns="91566" bIns="45782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7F7F0"/>
                </a:solidFill>
                <a:latin typeface="+mn-ea"/>
                <a:cs typeface="+mn-ea"/>
              </a:rPr>
              <a:t>技术可行性</a:t>
            </a:r>
            <a:endParaRPr lang="en-US" sz="2800" b="1" dirty="0">
              <a:solidFill>
                <a:srgbClr val="F7F7F0"/>
              </a:solidFill>
              <a:latin typeface="+mn-ea"/>
              <a:cs typeface="+mn-ea"/>
            </a:endParaRPr>
          </a:p>
        </p:txBody>
      </p:sp>
      <p:sp>
        <p:nvSpPr>
          <p:cNvPr id="47" name="TextBox 12"/>
          <p:cNvSpPr txBox="1"/>
          <p:nvPr/>
        </p:nvSpPr>
        <p:spPr>
          <a:xfrm>
            <a:off x="914338" y="3415473"/>
            <a:ext cx="2696769" cy="523220"/>
          </a:xfrm>
          <a:prstGeom prst="rect">
            <a:avLst/>
          </a:prstGeom>
          <a:noFill/>
        </p:spPr>
        <p:txBody>
          <a:bodyPr wrap="square" lIns="91566" tIns="45782" rIns="91566" bIns="45782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7F7F0"/>
                </a:solidFill>
                <a:latin typeface="+mn-ea"/>
                <a:cs typeface="+mn-ea"/>
              </a:rPr>
              <a:t>经济可行性</a:t>
            </a:r>
            <a:endParaRPr lang="en-US" sz="2800" b="1" dirty="0">
              <a:solidFill>
                <a:srgbClr val="F7F7F0"/>
              </a:solidFill>
              <a:latin typeface="+mn-ea"/>
              <a:cs typeface="+mn-ea"/>
            </a:endParaRPr>
          </a:p>
        </p:txBody>
      </p:sp>
      <p:sp>
        <p:nvSpPr>
          <p:cNvPr id="48" name="TextBox 12"/>
          <p:cNvSpPr txBox="1"/>
          <p:nvPr/>
        </p:nvSpPr>
        <p:spPr>
          <a:xfrm>
            <a:off x="914339" y="5105208"/>
            <a:ext cx="2696769" cy="523220"/>
          </a:xfrm>
          <a:prstGeom prst="rect">
            <a:avLst/>
          </a:prstGeom>
          <a:noFill/>
        </p:spPr>
        <p:txBody>
          <a:bodyPr wrap="square" lIns="91566" tIns="45782" rIns="91566" bIns="45782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7F7F0"/>
                </a:solidFill>
                <a:latin typeface="+mn-ea"/>
                <a:cs typeface="+mn-ea"/>
              </a:rPr>
              <a:t>社会可行性</a:t>
            </a:r>
            <a:endParaRPr lang="en-US" sz="2800" b="1" dirty="0">
              <a:solidFill>
                <a:srgbClr val="F7F7F0"/>
              </a:solidFill>
              <a:latin typeface="+mn-ea"/>
              <a:cs typeface="+mn-ea"/>
            </a:endParaRPr>
          </a:p>
        </p:txBody>
      </p:sp>
      <p:sp>
        <p:nvSpPr>
          <p:cNvPr id="19" name="Text Box 3"/>
          <p:cNvSpPr txBox="1">
            <a:spLocks noChangeArrowheads="1"/>
          </p:cNvSpPr>
          <p:nvPr/>
        </p:nvSpPr>
        <p:spPr bwMode="auto">
          <a:xfrm>
            <a:off x="3918943" y="1056967"/>
            <a:ext cx="7464849" cy="177028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0000" tIns="45000" rIns="90000" bIns="45000">
            <a:noAutofit/>
          </a:bodyPr>
          <a:lstStyle>
            <a:lvl1pPr defTabSz="0"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0"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0"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0"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0"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4894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4894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4894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4894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开发的风险：预计能在时间等限定范围内，设计出项目必须地功能和性能。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资源的有效性：小组成员对涉及的技术都有一定的了解。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（技术详情后面），相关技术的发展可以支持这个项目。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 ea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对比于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APP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微信小程序开发相对简单不用考虑多平台，对比网页，微信小程序能够利用手机的便捷性实现随时拍照。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57" name="Text Box 3"/>
          <p:cNvSpPr txBox="1">
            <a:spLocks noChangeArrowheads="1"/>
          </p:cNvSpPr>
          <p:nvPr/>
        </p:nvSpPr>
        <p:spPr bwMode="auto">
          <a:xfrm>
            <a:off x="3910198" y="2937061"/>
            <a:ext cx="7464849" cy="144674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0000" tIns="45000" rIns="90000" bIns="45000">
            <a:noAutofit/>
          </a:bodyPr>
          <a:lstStyle>
            <a:lvl1pPr defTabSz="0"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0"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0"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0"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0"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4894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4894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4894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4894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有形效益：使用的工具、</a:t>
            </a: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框架大都为开源项目，目前将使用到的腾讯云服务器学生优惠价</a:t>
            </a:r>
            <a:r>
              <a:rPr lang="en-US" altLang="zh-CN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99/</a:t>
            </a: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年，开发经费比较低。预计未来刚开始主要还是开源免费，等项目做大了再添加广告，赚点钱。</a:t>
            </a:r>
            <a:endParaRPr lang="en-US" altLang="zh-CN" sz="15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ea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无形效益：如果这个项目做成功了，心理上有巨大成就感，一切辛苦都值得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eaLnBrk="1"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eaLnBrk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eaLnBrk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9" name="Text Box 3"/>
          <p:cNvSpPr txBox="1">
            <a:spLocks noChangeArrowheads="1"/>
          </p:cNvSpPr>
          <p:nvPr/>
        </p:nvSpPr>
        <p:spPr bwMode="auto">
          <a:xfrm>
            <a:off x="3910198" y="4493618"/>
            <a:ext cx="7464850" cy="17969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0000" tIns="45000" rIns="90000" bIns="45000">
            <a:noAutofit/>
          </a:bodyPr>
          <a:lstStyle>
            <a:lvl1pPr defTabSz="0"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0"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0"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0"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0"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4894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4894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4894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4894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使用的数据来源都是公开的，基本功能模块普遍存在，不存在侵权行为。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软件操作方式适合用户所在组织内可行，事先做过需求调研，存在潜在大量的适用人群。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现有管理制度比较简单（开发人员与用户），容易实施，定时管理发布内容，人员素质可行性高。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ldLvl="0" animBg="1"/>
      <p:bldP spid="42" grpId="0" bldLvl="0" animBg="1"/>
      <p:bldP spid="44" grpId="0" bldLvl="0" animBg="1"/>
      <p:bldP spid="46" grpId="0"/>
      <p:bldP spid="47" grpId="0"/>
      <p:bldP spid="4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altLang="zh-CN" dirty="0"/>
            </a:b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729498" y="4528803"/>
            <a:ext cx="8789234" cy="846381"/>
          </a:xfrm>
        </p:spPr>
        <p:txBody>
          <a:bodyPr>
            <a:noAutofit/>
          </a:bodyPr>
          <a:lstStyle/>
          <a:p>
            <a:r>
              <a:rPr lang="zh-CN" altLang="en-US" sz="6600" b="0" dirty="0">
                <a:solidFill>
                  <a:srgbClr val="8BD3D9"/>
                </a:solidFill>
              </a:rPr>
              <a:t>具体功能实现</a:t>
            </a:r>
            <a:endParaRPr lang="zh-CN" altLang="en-US" sz="6600" b="0" dirty="0">
              <a:solidFill>
                <a:srgbClr val="8BD3D9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09" t="21109" r="11863"/>
          <a:stretch>
            <a:fillRect/>
          </a:stretch>
        </p:blipFill>
        <p:spPr>
          <a:xfrm>
            <a:off x="4613717" y="1243527"/>
            <a:ext cx="3020798" cy="3020798"/>
          </a:xfrm>
          <a:custGeom>
            <a:avLst/>
            <a:gdLst>
              <a:gd name="connsiteX0" fmla="*/ 2555760 w 5111520"/>
              <a:gd name="connsiteY0" fmla="*/ 0 h 5111520"/>
              <a:gd name="connsiteX1" fmla="*/ 5111520 w 5111520"/>
              <a:gd name="connsiteY1" fmla="*/ 2555760 h 5111520"/>
              <a:gd name="connsiteX2" fmla="*/ 2555760 w 5111520"/>
              <a:gd name="connsiteY2" fmla="*/ 5111520 h 5111520"/>
              <a:gd name="connsiteX3" fmla="*/ 0 w 5111520"/>
              <a:gd name="connsiteY3" fmla="*/ 2555760 h 5111520"/>
              <a:gd name="connsiteX4" fmla="*/ 2555760 w 5111520"/>
              <a:gd name="connsiteY4" fmla="*/ 0 h 511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11520" h="5111520">
                <a:moveTo>
                  <a:pt x="2555760" y="0"/>
                </a:moveTo>
                <a:cubicBezTo>
                  <a:pt x="3967267" y="0"/>
                  <a:pt x="5111520" y="1144253"/>
                  <a:pt x="5111520" y="2555760"/>
                </a:cubicBezTo>
                <a:cubicBezTo>
                  <a:pt x="5111520" y="3967267"/>
                  <a:pt x="3967267" y="5111520"/>
                  <a:pt x="2555760" y="5111520"/>
                </a:cubicBezTo>
                <a:cubicBezTo>
                  <a:pt x="1144253" y="5111520"/>
                  <a:pt x="0" y="3967267"/>
                  <a:pt x="0" y="2555760"/>
                </a:cubicBezTo>
                <a:cubicBezTo>
                  <a:pt x="0" y="1144253"/>
                  <a:pt x="1144253" y="0"/>
                  <a:pt x="2555760" y="0"/>
                </a:cubicBezTo>
                <a:close/>
              </a:path>
            </a:pathLst>
          </a:custGeom>
        </p:spPr>
      </p:pic>
      <p:sp>
        <p:nvSpPr>
          <p:cNvPr id="8" name="椭圆 7"/>
          <p:cNvSpPr/>
          <p:nvPr/>
        </p:nvSpPr>
        <p:spPr>
          <a:xfrm>
            <a:off x="4613717" y="1243527"/>
            <a:ext cx="3020798" cy="3020798"/>
          </a:xfrm>
          <a:prstGeom prst="ellipse">
            <a:avLst/>
          </a:prstGeom>
          <a:solidFill>
            <a:srgbClr val="00B0F0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952084" y="1645930"/>
            <a:ext cx="234406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3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Vrinda" panose="020B0502040204020203" pitchFamily="34" charset="0"/>
                <a:sym typeface="Arial" panose="020B0604020202020204" pitchFamily="34" charset="0"/>
              </a:rPr>
              <a:t>4</a:t>
            </a:r>
            <a:endParaRPr kumimoji="0" lang="zh-CN" altLang="en-US" sz="13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Vrinda" panose="020B0502040204020203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具体功能实现</a:t>
            </a:r>
            <a:r>
              <a:rPr lang="en-US" altLang="zh-CN" kern="100" baseline="300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[2] [3] [4][5]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流程图</a:t>
            </a:r>
            <a:endParaRPr lang="zh-CN" altLang="en-US" baseline="30000" dirty="0"/>
          </a:p>
        </p:txBody>
      </p:sp>
      <p:pic>
        <p:nvPicPr>
          <p:cNvPr id="88" name="图片 87" descr="图示, 示意图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7058" y="1913855"/>
            <a:ext cx="8920228" cy="35242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微信小程序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1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服务器</a:t>
            </a:r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具体功能实现</a:t>
            </a:r>
            <a:endParaRPr 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2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 dirty="0"/>
              <a:t>工具：微信开发者工具</a:t>
            </a:r>
            <a:endParaRPr lang="en-US" altLang="zh-CN" dirty="0"/>
          </a:p>
          <a:p>
            <a:r>
              <a:rPr lang="zh-CN" altLang="en-US" dirty="0"/>
              <a:t>语言：类似</a:t>
            </a:r>
            <a:r>
              <a:rPr lang="en-US" altLang="zh-CN" dirty="0" err="1"/>
              <a:t>js</a:t>
            </a:r>
            <a:r>
              <a:rPr lang="zh-CN" altLang="en-US" dirty="0"/>
              <a:t>的前端开发语言，可利用微信官方文档</a:t>
            </a:r>
            <a:r>
              <a:rPr lang="en-US" altLang="zh-CN" sz="1600" kern="100" baseline="300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[6]</a:t>
            </a:r>
            <a:r>
              <a:rPr lang="zh-CN" altLang="en-US" dirty="0"/>
              <a:t>学习。</a:t>
            </a:r>
            <a:endParaRPr lang="en-US" altLang="zh-CN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3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 dirty="0"/>
              <a:t>工具：</a:t>
            </a:r>
            <a:r>
              <a:rPr lang="en-US" altLang="zh-CN" dirty="0"/>
              <a:t>eclipse/</a:t>
            </a:r>
            <a:r>
              <a:rPr lang="en-US" altLang="zh-CN" dirty="0" err="1"/>
              <a:t>IDEA,tomcat</a:t>
            </a:r>
            <a:endParaRPr lang="en-US" altLang="zh-CN" dirty="0"/>
          </a:p>
          <a:p>
            <a:pPr rtl="0"/>
            <a:r>
              <a:rPr lang="zh-CN" altLang="en-US" dirty="0"/>
              <a:t>语言：</a:t>
            </a:r>
            <a:r>
              <a:rPr lang="en-US" altLang="zh-CN" dirty="0"/>
              <a:t>java</a:t>
            </a:r>
            <a:endParaRPr lang="en-US" altLang="zh-CN" dirty="0"/>
          </a:p>
          <a:p>
            <a:pPr rtl="0"/>
            <a:r>
              <a:rPr lang="zh-CN" altLang="en-US" dirty="0"/>
              <a:t>框架：</a:t>
            </a:r>
            <a:r>
              <a:rPr lang="en-US" altLang="zh-CN" dirty="0"/>
              <a:t>SSM</a:t>
            </a:r>
            <a:r>
              <a:rPr lang="zh-CN" altLang="en-US" dirty="0"/>
              <a:t>框架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2F0CB93-1EDD-485E-B791-2D21390DCC3E}" type="datetime1">
              <a:rPr lang="zh-CN" altLang="en-US" smtClean="0"/>
            </a:fld>
            <a:endParaRPr 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3197" y="5067659"/>
            <a:ext cx="1343369" cy="106426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122" y="5213131"/>
            <a:ext cx="1411632" cy="10697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202" y="5213131"/>
            <a:ext cx="1082073" cy="100707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1307" y="5107188"/>
            <a:ext cx="1399188" cy="1069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数据库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拍照识花和匹配诗词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具体功能实现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CN" altLang="en-US" dirty="0"/>
              <a:t>工具：</a:t>
            </a:r>
            <a:r>
              <a:rPr lang="en-US" altLang="zh-CN" dirty="0" err="1"/>
              <a:t>navicat</a:t>
            </a:r>
            <a:r>
              <a:rPr lang="zh-CN" altLang="en-US" dirty="0"/>
              <a:t>，</a:t>
            </a:r>
            <a:r>
              <a:rPr lang="en-US" altLang="zh-CN" dirty="0" err="1"/>
              <a:t>mysql</a:t>
            </a:r>
            <a:r>
              <a:rPr lang="zh-CN" altLang="en-US" dirty="0"/>
              <a:t>，    </a:t>
            </a:r>
            <a:r>
              <a:rPr lang="en-US" altLang="zh-CN" dirty="0" err="1"/>
              <a:t>powerDesigner</a:t>
            </a:r>
            <a:endParaRPr lang="en-US" altLang="zh-CN" dirty="0"/>
          </a:p>
          <a:p>
            <a:r>
              <a:rPr lang="zh-CN" altLang="en-US" dirty="0"/>
              <a:t>语言：</a:t>
            </a:r>
            <a:r>
              <a:rPr lang="en-US" altLang="zh-CN" dirty="0"/>
              <a:t>SQL</a:t>
            </a:r>
            <a:endParaRPr lang="en-US" altLang="zh-CN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拍照识花调用现有</a:t>
            </a:r>
            <a:r>
              <a:rPr lang="en-US" altLang="zh-CN" dirty="0"/>
              <a:t>API</a:t>
            </a:r>
            <a:r>
              <a:rPr lang="en-US" altLang="zh-CN" baseline="30000" dirty="0"/>
              <a:t>[8]</a:t>
            </a:r>
            <a:r>
              <a:rPr lang="zh-CN" altLang="en-US" dirty="0"/>
              <a:t>实现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/>
              <a:t>python</a:t>
            </a:r>
            <a:r>
              <a:rPr lang="zh-CN" altLang="en-US" dirty="0"/>
              <a:t>的</a:t>
            </a:r>
            <a:r>
              <a:rPr lang="en-US" altLang="zh-CN" dirty="0"/>
              <a:t>beautifulsoup</a:t>
            </a:r>
            <a:r>
              <a:rPr lang="zh-CN" altLang="en-US" dirty="0"/>
              <a:t>等</a:t>
            </a:r>
            <a:r>
              <a:rPr lang="zh-CN" altLang="en-US" dirty="0"/>
              <a:t>库，根据拍照识别得到的花名在线</a:t>
            </a:r>
            <a:r>
              <a:rPr lang="zh-CN" altLang="en-US" dirty="0"/>
              <a:t>爬取对应诗词</a:t>
            </a:r>
            <a:endParaRPr lang="zh-CN" altLang="en-US" dirty="0"/>
          </a:p>
          <a:p>
            <a:r>
              <a:rPr lang="zh-CN" altLang="en-US" dirty="0"/>
              <a:t>对于每次查询，等概率随机展示一首对应主题的诗词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FECCED4-C13D-4D1F-B8FC-A7B400CA580B}" type="datetime1">
              <a:rPr lang="zh-CN" altLang="en-US" smtClean="0"/>
            </a:fld>
            <a:endParaRPr 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109" y="4929352"/>
            <a:ext cx="1459899" cy="117765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383" y="4999311"/>
            <a:ext cx="1648713" cy="117765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405" y="4987550"/>
            <a:ext cx="1211966" cy="11017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5" grpId="0" build="p"/>
      <p:bldP spid="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具体功能实现</a:t>
            </a:r>
            <a:endParaRPr lang="zh-CN" altLang="zh-CN"/>
          </a:p>
        </p:txBody>
      </p:sp>
      <p:sp>
        <p:nvSpPr>
          <p:cNvPr id="5" name="内容占位符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1800" b="1"/>
              <a:t>项目部署</a:t>
            </a:r>
            <a:endParaRPr lang="zh-CN" altLang="en-US" sz="1800"/>
          </a:p>
          <a:p>
            <a:r>
              <a:rPr lang="zh-CN" altLang="en-US"/>
              <a:t>代码托管平台：</a:t>
            </a:r>
            <a:r>
              <a:rPr lang="en-US" altLang="zh-CN"/>
              <a:t>GitHub</a:t>
            </a:r>
            <a:endParaRPr lang="en-US" altLang="zh-CN"/>
          </a:p>
          <a:p>
            <a:r>
              <a:rPr lang="zh-CN" altLang="en-US"/>
              <a:t>版本控制软件：</a:t>
            </a:r>
            <a:r>
              <a:rPr lang="en-US" altLang="zh-CN"/>
              <a:t>git</a:t>
            </a:r>
            <a:endParaRPr lang="en-US" altLang="zh-CN"/>
          </a:p>
          <a:p>
            <a:r>
              <a:rPr lang="zh-CN" altLang="en-US"/>
              <a:t>工具：</a:t>
            </a:r>
            <a:r>
              <a:rPr lang="en-US" altLang="zh-CN"/>
              <a:t>Git GUI</a:t>
            </a:r>
            <a:r>
              <a:rPr lang="zh-CN" altLang="en-US"/>
              <a:t>，</a:t>
            </a:r>
            <a:r>
              <a:rPr lang="en-US" altLang="zh-CN"/>
              <a:t>Git Bash</a:t>
            </a:r>
            <a:r>
              <a:rPr lang="zh-CN" altLang="en-US"/>
              <a:t>，</a:t>
            </a:r>
            <a:r>
              <a:rPr lang="en-US" altLang="zh-CN"/>
              <a:t>GitHub Desktop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>
          <a:xfrm>
            <a:off x="0" y="6492875"/>
            <a:ext cx="2743200" cy="228600"/>
          </a:xfrm>
        </p:spPr>
        <p:txBody>
          <a:bodyPr/>
          <a:lstStyle/>
          <a:p>
            <a:fld id="{7D12C34A-CFB5-4FEF-8890-35108A34EACA}" type="datetime1">
              <a:rPr lang="zh-CN" altLang="en-US" smtClean="0"/>
            </a:fld>
            <a:endParaRPr lang="en-US" dirty="0"/>
          </a:p>
        </p:txBody>
      </p:sp>
      <p:pic>
        <p:nvPicPr>
          <p:cNvPr id="12" name="图片占位符 11"/>
          <p:cNvPicPr>
            <a:picLocks noGrp="1" noChangeAspect="1"/>
          </p:cNvPicPr>
          <p:nvPr>
            <p:ph type="pic" sz="quarter" idx="11"/>
          </p:nvPr>
        </p:nvPicPr>
        <p:blipFill>
          <a:blip r:embed="rId1"/>
          <a:stretch>
            <a:fillRect/>
          </a:stretch>
        </p:blipFill>
        <p:spPr>
          <a:xfrm>
            <a:off x="656590" y="4575810"/>
            <a:ext cx="1367790" cy="111696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035" y="4500880"/>
            <a:ext cx="1567180" cy="13716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260" y="4575810"/>
            <a:ext cx="1390650" cy="13557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540" y="473075"/>
            <a:ext cx="5927725" cy="338709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rcRect r="25983"/>
          <a:stretch>
            <a:fillRect/>
          </a:stretch>
        </p:blipFill>
        <p:spPr>
          <a:xfrm>
            <a:off x="6098540" y="3860165"/>
            <a:ext cx="5799455" cy="26327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rtlCol="0" anchor="ctr">
            <a:normAutofit/>
          </a:bodyPr>
          <a:lstStyle/>
          <a:p>
            <a:pPr rtl="0"/>
            <a:r>
              <a:rPr lang="zh-CN" altLang="en-US" dirty="0"/>
              <a:t>目录</a:t>
            </a:r>
            <a:endParaRPr lang="en-US" dirty="0"/>
          </a:p>
        </p:txBody>
      </p:sp>
      <p:graphicFrame>
        <p:nvGraphicFramePr>
          <p:cNvPr id="20" name="内容占位符 17"/>
          <p:cNvGraphicFramePr>
            <a:graphicFrameLocks noGrp="1"/>
          </p:cNvGraphicFramePr>
          <p:nvPr>
            <p:ph sz="quarter" idx="10"/>
          </p:nvPr>
        </p:nvGraphicFramePr>
        <p:xfrm>
          <a:off x="838200" y="1265238"/>
          <a:ext cx="10524344" cy="4911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altLang="zh-CN" dirty="0"/>
            </a:b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729498" y="4528803"/>
            <a:ext cx="8789234" cy="846381"/>
          </a:xfrm>
        </p:spPr>
        <p:txBody>
          <a:bodyPr>
            <a:noAutofit/>
          </a:bodyPr>
          <a:lstStyle/>
          <a:p>
            <a:r>
              <a:rPr lang="zh-CN" altLang="en-US" sz="6600" b="0" dirty="0">
                <a:solidFill>
                  <a:srgbClr val="8BD3D9"/>
                </a:solidFill>
              </a:rPr>
              <a:t>参考资料</a:t>
            </a:r>
            <a:endParaRPr lang="zh-CN" altLang="en-US" sz="6600" b="0" dirty="0">
              <a:solidFill>
                <a:srgbClr val="8BD3D9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09" t="21109" r="11863"/>
          <a:stretch>
            <a:fillRect/>
          </a:stretch>
        </p:blipFill>
        <p:spPr>
          <a:xfrm>
            <a:off x="4613717" y="1243527"/>
            <a:ext cx="3020798" cy="3020798"/>
          </a:xfrm>
          <a:custGeom>
            <a:avLst/>
            <a:gdLst>
              <a:gd name="connsiteX0" fmla="*/ 2555760 w 5111520"/>
              <a:gd name="connsiteY0" fmla="*/ 0 h 5111520"/>
              <a:gd name="connsiteX1" fmla="*/ 5111520 w 5111520"/>
              <a:gd name="connsiteY1" fmla="*/ 2555760 h 5111520"/>
              <a:gd name="connsiteX2" fmla="*/ 2555760 w 5111520"/>
              <a:gd name="connsiteY2" fmla="*/ 5111520 h 5111520"/>
              <a:gd name="connsiteX3" fmla="*/ 0 w 5111520"/>
              <a:gd name="connsiteY3" fmla="*/ 2555760 h 5111520"/>
              <a:gd name="connsiteX4" fmla="*/ 2555760 w 5111520"/>
              <a:gd name="connsiteY4" fmla="*/ 0 h 511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11520" h="5111520">
                <a:moveTo>
                  <a:pt x="2555760" y="0"/>
                </a:moveTo>
                <a:cubicBezTo>
                  <a:pt x="3967267" y="0"/>
                  <a:pt x="5111520" y="1144253"/>
                  <a:pt x="5111520" y="2555760"/>
                </a:cubicBezTo>
                <a:cubicBezTo>
                  <a:pt x="5111520" y="3967267"/>
                  <a:pt x="3967267" y="5111520"/>
                  <a:pt x="2555760" y="5111520"/>
                </a:cubicBezTo>
                <a:cubicBezTo>
                  <a:pt x="1144253" y="5111520"/>
                  <a:pt x="0" y="3967267"/>
                  <a:pt x="0" y="2555760"/>
                </a:cubicBezTo>
                <a:cubicBezTo>
                  <a:pt x="0" y="1144253"/>
                  <a:pt x="1144253" y="0"/>
                  <a:pt x="2555760" y="0"/>
                </a:cubicBezTo>
                <a:close/>
              </a:path>
            </a:pathLst>
          </a:custGeom>
        </p:spPr>
      </p:pic>
      <p:sp>
        <p:nvSpPr>
          <p:cNvPr id="8" name="椭圆 7"/>
          <p:cNvSpPr/>
          <p:nvPr/>
        </p:nvSpPr>
        <p:spPr>
          <a:xfrm>
            <a:off x="4613717" y="1243527"/>
            <a:ext cx="3020798" cy="3020798"/>
          </a:xfrm>
          <a:prstGeom prst="ellipse">
            <a:avLst/>
          </a:prstGeom>
          <a:solidFill>
            <a:srgbClr val="00B0F0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952084" y="1645930"/>
            <a:ext cx="234406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3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Vrinda" panose="020B0502040204020203" pitchFamily="34" charset="0"/>
                <a:sym typeface="Arial" panose="020B0604020202020204" pitchFamily="34" charset="0"/>
              </a:rPr>
              <a:t>5</a:t>
            </a:r>
            <a:endParaRPr kumimoji="0" lang="zh-CN" altLang="en-US" sz="13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Vrinda" panose="020B0502040204020203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参考资料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灵感来源：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[1].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形色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APP[EB/OL].https://www.xingseapp.com/,2017-5-17.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微信小程序教程：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[2].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微信小程序与服务器的交互原理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[EB/OL].https://www.jianshu.com/p/1bcb8a051cee,2019-5-17.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[3].</a:t>
            </a: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微信小程序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系统</a:t>
            </a: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搭建参考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[EB/OL].https://blog.csdn.net/</a:t>
            </a:r>
            <a:r>
              <a:rPr lang="en-US" altLang="zh-CN" sz="14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jackieleewelas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/article/details/89303306,2019-5-17.</a:t>
            </a:r>
            <a:endParaRPr lang="en-US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[4].</a:t>
            </a: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关于微信小程序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Tomcat</a:t>
            </a: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服务器后端程序搭建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[EB/OL].https://blog.csdn.net/rainmaple20186/article/details/79807983,2019-5-17.</a:t>
            </a:r>
            <a:endParaRPr lang="en-US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[5].</a:t>
            </a: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从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开始搭建微信小程序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前后端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的全过程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[EB/OL].https://blog.csdn.net/</a:t>
            </a:r>
            <a:r>
              <a:rPr lang="en-US" altLang="zh-CN" sz="14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jackieleewelas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/article/details/89303306,2020-01-02.</a:t>
            </a:r>
            <a:endParaRPr lang="en-US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[6].</a:t>
            </a: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微信小程序官方开发者文档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[EB/OL].https://developers.weixin.qq.com/doc/,2019-09-02.</a:t>
            </a:r>
            <a:endParaRPr lang="en-US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数据来源：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[8].</a:t>
            </a: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提供植物植物识别接口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[EB/OL]. https://m.aliyun.com/market/detail?productCode=cmapi031359#/detail.</a:t>
            </a:r>
            <a:endParaRPr lang="en-US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[9].</a:t>
            </a: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调查问卷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[EB/OL].https://www.wjx.cn/jq/93407272.aspx,2019-05-02.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4294967295"/>
          </p:nvPr>
        </p:nvSpPr>
        <p:spPr>
          <a:xfrm>
            <a:off x="0" y="6492875"/>
            <a:ext cx="2743200" cy="228600"/>
          </a:xfrm>
        </p:spPr>
        <p:txBody>
          <a:bodyPr/>
          <a:lstStyle/>
          <a:p>
            <a:fld id="{CFECCED4-C13D-4D1F-B8FC-A7B400CA580B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altLang="zh-CN" dirty="0"/>
            </a:b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729498" y="4528803"/>
            <a:ext cx="8789234" cy="846381"/>
          </a:xfrm>
        </p:spPr>
        <p:txBody>
          <a:bodyPr>
            <a:noAutofit/>
          </a:bodyPr>
          <a:lstStyle/>
          <a:p>
            <a:r>
              <a:rPr lang="zh-CN" altLang="en-US" sz="6600" b="0" dirty="0">
                <a:solidFill>
                  <a:srgbClr val="8BD3D9"/>
                </a:solidFill>
              </a:rPr>
              <a:t>组员分工及评价</a:t>
            </a:r>
            <a:endParaRPr lang="zh-CN" altLang="en-US" sz="6600" b="0" dirty="0">
              <a:solidFill>
                <a:srgbClr val="8BD3D9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09" t="21109" r="11863"/>
          <a:stretch>
            <a:fillRect/>
          </a:stretch>
        </p:blipFill>
        <p:spPr>
          <a:xfrm>
            <a:off x="4613717" y="1243527"/>
            <a:ext cx="3020798" cy="3020798"/>
          </a:xfrm>
          <a:custGeom>
            <a:avLst/>
            <a:gdLst>
              <a:gd name="connsiteX0" fmla="*/ 2555760 w 5111520"/>
              <a:gd name="connsiteY0" fmla="*/ 0 h 5111520"/>
              <a:gd name="connsiteX1" fmla="*/ 5111520 w 5111520"/>
              <a:gd name="connsiteY1" fmla="*/ 2555760 h 5111520"/>
              <a:gd name="connsiteX2" fmla="*/ 2555760 w 5111520"/>
              <a:gd name="connsiteY2" fmla="*/ 5111520 h 5111520"/>
              <a:gd name="connsiteX3" fmla="*/ 0 w 5111520"/>
              <a:gd name="connsiteY3" fmla="*/ 2555760 h 5111520"/>
              <a:gd name="connsiteX4" fmla="*/ 2555760 w 5111520"/>
              <a:gd name="connsiteY4" fmla="*/ 0 h 511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11520" h="5111520">
                <a:moveTo>
                  <a:pt x="2555760" y="0"/>
                </a:moveTo>
                <a:cubicBezTo>
                  <a:pt x="3967267" y="0"/>
                  <a:pt x="5111520" y="1144253"/>
                  <a:pt x="5111520" y="2555760"/>
                </a:cubicBezTo>
                <a:cubicBezTo>
                  <a:pt x="5111520" y="3967267"/>
                  <a:pt x="3967267" y="5111520"/>
                  <a:pt x="2555760" y="5111520"/>
                </a:cubicBezTo>
                <a:cubicBezTo>
                  <a:pt x="1144253" y="5111520"/>
                  <a:pt x="0" y="3967267"/>
                  <a:pt x="0" y="2555760"/>
                </a:cubicBezTo>
                <a:cubicBezTo>
                  <a:pt x="0" y="1144253"/>
                  <a:pt x="1144253" y="0"/>
                  <a:pt x="2555760" y="0"/>
                </a:cubicBezTo>
                <a:close/>
              </a:path>
            </a:pathLst>
          </a:custGeom>
        </p:spPr>
      </p:pic>
      <p:sp>
        <p:nvSpPr>
          <p:cNvPr id="8" name="椭圆 7"/>
          <p:cNvSpPr/>
          <p:nvPr/>
        </p:nvSpPr>
        <p:spPr>
          <a:xfrm>
            <a:off x="4613717" y="1243527"/>
            <a:ext cx="3020798" cy="3020798"/>
          </a:xfrm>
          <a:prstGeom prst="ellipse">
            <a:avLst/>
          </a:prstGeom>
          <a:solidFill>
            <a:srgbClr val="00B0F0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952084" y="1645930"/>
            <a:ext cx="234406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3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Vrinda" panose="020B0502040204020203" pitchFamily="34" charset="0"/>
                <a:sym typeface="Arial" panose="020B0604020202020204" pitchFamily="34" charset="0"/>
              </a:rPr>
              <a:t>6</a:t>
            </a:r>
            <a:endParaRPr kumimoji="0" lang="zh-CN" altLang="en-US" sz="13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Vrinda" panose="020B0502040204020203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 descr="碗里的绿色植物&#10;&#10;描述已自动生成"/>
          <p:cNvPicPr>
            <a:picLocks noGrp="1" noChangeAspect="1"/>
          </p:cNvPicPr>
          <p:nvPr>
            <p:ph type="pic" sz="quarter" idx="11"/>
          </p:nvPr>
        </p:nvPicPr>
        <p:blipFill>
          <a:blip r:embed="rId1"/>
          <a:srcRect l="24594" r="24594"/>
          <a:stretch>
            <a:fillRect/>
          </a:stretch>
        </p:blipFill>
        <p:spPr/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小组成员的分工及评价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2"/>
          </p:nvPr>
        </p:nvSpPr>
        <p:spPr>
          <a:xfrm>
            <a:off x="492760" y="1366521"/>
            <a:ext cx="5430520" cy="4810442"/>
          </a:xfrm>
        </p:spPr>
        <p:txBody>
          <a:bodyPr/>
          <a:lstStyle/>
          <a:p>
            <a:r>
              <a:rPr lang="zh-CN" altLang="en-US" sz="1600" dirty="0"/>
              <a:t>李晓菁：选题、可行性分析、项目功能策划</a:t>
            </a:r>
            <a:endParaRPr lang="en-US" altLang="zh-CN" sz="1600" dirty="0"/>
          </a:p>
          <a:p>
            <a:r>
              <a:rPr lang="zh-CN" altLang="en-US" sz="1600" dirty="0"/>
              <a:t>邵美芝：选题、需求调研、文献整理、</a:t>
            </a:r>
            <a:r>
              <a:rPr lang="en-US" altLang="zh-CN" sz="1600" dirty="0"/>
              <a:t>PPT</a:t>
            </a:r>
            <a:r>
              <a:rPr lang="zh-CN" altLang="en-US" sz="1600" dirty="0"/>
              <a:t>制作</a:t>
            </a:r>
            <a:endParaRPr lang="en-US" altLang="zh-CN" sz="1600" dirty="0"/>
          </a:p>
          <a:p>
            <a:r>
              <a:rPr lang="zh-CN" altLang="en-US" sz="1600" dirty="0"/>
              <a:t>苗皓淇：项目部署、</a:t>
            </a:r>
            <a:r>
              <a:rPr lang="en-US" altLang="zh-CN" sz="1600" dirty="0"/>
              <a:t>PPT</a:t>
            </a:r>
            <a:r>
              <a:rPr lang="zh-CN" altLang="en-US" sz="1600" dirty="0"/>
              <a:t>宣讲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组长评价</a:t>
            </a:r>
            <a:endParaRPr lang="en-US" altLang="zh-CN" sz="1600" dirty="0"/>
          </a:p>
          <a:p>
            <a:r>
              <a:rPr lang="zh-CN" altLang="en-US" sz="1600" dirty="0"/>
              <a:t>上面每个环节基本上</a:t>
            </a:r>
            <a:r>
              <a:rPr lang="en-US" altLang="zh-CN" sz="1600" dirty="0"/>
              <a:t>3</a:t>
            </a:r>
            <a:r>
              <a:rPr lang="zh-CN" altLang="en-US" sz="1600" dirty="0"/>
              <a:t>个组员都有参与，都是共同讨论的结果，主要按照贡献度归类。</a:t>
            </a:r>
            <a:endParaRPr lang="en-US" altLang="zh-CN" sz="1600" dirty="0"/>
          </a:p>
          <a:p>
            <a:r>
              <a:rPr lang="zh-CN" altLang="en-US" sz="1600" dirty="0"/>
              <a:t>李晓菁（</a:t>
            </a:r>
            <a:r>
              <a:rPr lang="en-US" altLang="zh-CN" sz="1600" dirty="0"/>
              <a:t>35%</a:t>
            </a:r>
            <a:r>
              <a:rPr lang="zh-CN" altLang="en-US" sz="1600" dirty="0"/>
              <a:t>）、邵美芝（</a:t>
            </a:r>
            <a:r>
              <a:rPr lang="en-US" altLang="zh-CN" sz="1600" dirty="0"/>
              <a:t>35%</a:t>
            </a:r>
            <a:r>
              <a:rPr lang="zh-CN" altLang="en-US" sz="1600" dirty="0"/>
              <a:t>）、苗皓淇（</a:t>
            </a:r>
            <a:r>
              <a:rPr lang="en-US" altLang="zh-CN" sz="1600" dirty="0"/>
              <a:t>30%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 marL="0" indent="0">
              <a:buNone/>
            </a:pPr>
            <a:endParaRPr lang="en-US" altLang="zh-CN" sz="1600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谢谢观看</a:t>
            </a:r>
            <a:endParaRPr lang="zh-CN" alt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altLang="zh-CN" dirty="0"/>
            </a:b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729498" y="4528803"/>
            <a:ext cx="8789234" cy="846381"/>
          </a:xfrm>
        </p:spPr>
        <p:txBody>
          <a:bodyPr>
            <a:noAutofit/>
          </a:bodyPr>
          <a:lstStyle/>
          <a:p>
            <a:r>
              <a:rPr lang="zh-CN" altLang="en-US" sz="6600" b="0" dirty="0">
                <a:solidFill>
                  <a:srgbClr val="8BD3D9"/>
                </a:solidFill>
              </a:rPr>
              <a:t>调查统计</a:t>
            </a:r>
            <a:endParaRPr lang="zh-CN" altLang="en-US" sz="6600" b="0" dirty="0">
              <a:solidFill>
                <a:srgbClr val="8BD3D9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09" t="21109" r="11863"/>
          <a:stretch>
            <a:fillRect/>
          </a:stretch>
        </p:blipFill>
        <p:spPr>
          <a:xfrm>
            <a:off x="4613717" y="1243527"/>
            <a:ext cx="3020798" cy="3020798"/>
          </a:xfrm>
          <a:custGeom>
            <a:avLst/>
            <a:gdLst>
              <a:gd name="connsiteX0" fmla="*/ 2555760 w 5111520"/>
              <a:gd name="connsiteY0" fmla="*/ 0 h 5111520"/>
              <a:gd name="connsiteX1" fmla="*/ 5111520 w 5111520"/>
              <a:gd name="connsiteY1" fmla="*/ 2555760 h 5111520"/>
              <a:gd name="connsiteX2" fmla="*/ 2555760 w 5111520"/>
              <a:gd name="connsiteY2" fmla="*/ 5111520 h 5111520"/>
              <a:gd name="connsiteX3" fmla="*/ 0 w 5111520"/>
              <a:gd name="connsiteY3" fmla="*/ 2555760 h 5111520"/>
              <a:gd name="connsiteX4" fmla="*/ 2555760 w 5111520"/>
              <a:gd name="connsiteY4" fmla="*/ 0 h 511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11520" h="5111520">
                <a:moveTo>
                  <a:pt x="2555760" y="0"/>
                </a:moveTo>
                <a:cubicBezTo>
                  <a:pt x="3967267" y="0"/>
                  <a:pt x="5111520" y="1144253"/>
                  <a:pt x="5111520" y="2555760"/>
                </a:cubicBezTo>
                <a:cubicBezTo>
                  <a:pt x="5111520" y="3967267"/>
                  <a:pt x="3967267" y="5111520"/>
                  <a:pt x="2555760" y="5111520"/>
                </a:cubicBezTo>
                <a:cubicBezTo>
                  <a:pt x="1144253" y="5111520"/>
                  <a:pt x="0" y="3967267"/>
                  <a:pt x="0" y="2555760"/>
                </a:cubicBezTo>
                <a:cubicBezTo>
                  <a:pt x="0" y="1144253"/>
                  <a:pt x="1144253" y="0"/>
                  <a:pt x="2555760" y="0"/>
                </a:cubicBezTo>
                <a:close/>
              </a:path>
            </a:pathLst>
          </a:custGeom>
        </p:spPr>
      </p:pic>
      <p:sp>
        <p:nvSpPr>
          <p:cNvPr id="8" name="椭圆 7"/>
          <p:cNvSpPr/>
          <p:nvPr/>
        </p:nvSpPr>
        <p:spPr>
          <a:xfrm>
            <a:off x="4613717" y="1243527"/>
            <a:ext cx="3020798" cy="3020798"/>
          </a:xfrm>
          <a:prstGeom prst="ellipse">
            <a:avLst/>
          </a:prstGeom>
          <a:solidFill>
            <a:srgbClr val="00B0F0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952084" y="1645930"/>
            <a:ext cx="234406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Vrinda" panose="020B0502040204020203" pitchFamily="34" charset="0"/>
                <a:sym typeface="Arial" panose="020B0604020202020204" pitchFamily="34" charset="0"/>
              </a:rPr>
              <a:t>1</a:t>
            </a:r>
            <a:endParaRPr kumimoji="0" lang="zh-CN" altLang="en-US" sz="13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Vrinda" panose="020B0502040204020203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804672" y="802955"/>
            <a:ext cx="6318649" cy="14540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3600" dirty="0"/>
              <a:t>调查统计</a:t>
            </a:r>
            <a:endParaRPr lang="zh-CN" altLang="en-US" sz="3600" dirty="0">
              <a:solidFill>
                <a:schemeClr val="tx2"/>
              </a:solidFill>
              <a:latin typeface="+mj-lt"/>
              <a:ea typeface="+mj-ea"/>
            </a:endParaRPr>
          </a:p>
        </p:txBody>
      </p:sp>
      <p:grpSp>
        <p:nvGrpSpPr>
          <p:cNvPr id="26" name="Group 25"/>
          <p:cNvGrpSpPr>
            <a:grpSpLocks noGrp="1" noRot="1" noChangeAspect="1" noMove="1" noResize="1" noUngrp="1"/>
          </p:cNvGrpSpPr>
          <p:nvPr/>
        </p:nvGrpSpPr>
        <p:grpSpPr>
          <a:xfrm>
            <a:off x="0" y="-4155"/>
            <a:ext cx="2514948" cy="2174333"/>
            <a:chOff x="-305" y="-4155"/>
            <a:chExt cx="2514948" cy="2174333"/>
          </a:xfrm>
        </p:grpSpPr>
        <p:sp>
          <p:nvSpPr>
            <p:cNvPr id="27" name="Freeform: Shape 26"/>
            <p:cNvSpPr/>
            <p:nvPr/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/>
            <p:cNvSpPr/>
            <p:nvPr/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/>
            <p:cNvSpPr/>
            <p:nvPr/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0" name="Freeform: Shape 29"/>
            <p:cNvSpPr/>
            <p:nvPr/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3258" y="1"/>
            <a:ext cx="4406871" cy="2412762"/>
          </a:xfrm>
          <a:prstGeom prst="rect">
            <a:avLst/>
          </a:prstGeom>
        </p:spPr>
      </p:pic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804672" y="2421682"/>
            <a:ext cx="4650524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sz="1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为了更加清晰地反映一款拍照识花</a:t>
            </a:r>
            <a:r>
              <a:rPr lang="en-US" altLang="zh-CN" sz="1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1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分享社区的小程序在市场上的需求程度，我们通过电子问卷调查的方式，通过分享朋友圈，转发亲友和微信群，</a:t>
            </a:r>
            <a:r>
              <a: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共获得</a:t>
            </a:r>
            <a:r>
              <a:rPr lang="en-US" altLang="zh-CN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95</a:t>
            </a:r>
            <a:r>
              <a: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份调查数据</a:t>
            </a:r>
            <a:r>
              <a:rPr lang="zh-CN" altLang="en-US" sz="1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sz="18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1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调查群体覆盖各个年龄段，包括了中学生群体，大学生及以上学历群体，工作党和退休群体。为了挖掘软件的潜在用户，设置了</a:t>
            </a:r>
            <a:r>
              <a:rPr lang="en-US" altLang="zh-CN" sz="1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lang="zh-CN" altLang="en-US" sz="1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个问题（具体调查问卷可见参考资料</a:t>
            </a:r>
            <a:r>
              <a:rPr lang="en-US" altLang="zh-CN" sz="1800" kern="100" baseline="300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[9]</a:t>
            </a:r>
            <a:r>
              <a:rPr lang="zh-CN" altLang="en-US" sz="1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）。</a:t>
            </a:r>
            <a:endParaRPr lang="en-US" altLang="zh-CN" sz="18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1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因为时间有限，调查样本得出的数据统计可能和真实数据有一定的偏差。</a:t>
            </a:r>
            <a:endParaRPr lang="zh-CN" altLang="en-US" sz="18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889" y="1246552"/>
            <a:ext cx="4795501" cy="256559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325" y="4260798"/>
            <a:ext cx="5291401" cy="247373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7269765" y="292727"/>
            <a:ext cx="135397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性别分布图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590483" y="2860162"/>
            <a:ext cx="161081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年龄分布图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268607" y="5118538"/>
            <a:ext cx="186558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社会职业分布图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2800" dirty="0"/>
              <a:t>调查统计</a:t>
            </a:r>
            <a:endParaRPr lang="zh-CN" altLang="en-US" sz="2800" dirty="0">
              <a:solidFill>
                <a:schemeClr val="tx1"/>
              </a:solidFill>
              <a:latin typeface="+mj-lt"/>
              <a:ea typeface="+mj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关于“是否清楚周围植物的名字”</a:t>
            </a:r>
            <a:endParaRPr lang="en-US" altLang="zh-CN" sz="17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我们的调查结果如下</a:t>
            </a:r>
            <a:endParaRPr lang="en-US" altLang="zh-CN" sz="17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altLang="zh-CN" sz="1700" dirty="0">
              <a:latin typeface="+mn-lt"/>
              <a:ea typeface="+mn-ea"/>
            </a:endParaRPr>
          </a:p>
          <a:p>
            <a:pPr>
              <a:lnSpc>
                <a:spcPct val="90000"/>
              </a:lnSpc>
            </a:pPr>
            <a:endParaRPr lang="en-US" altLang="zh-CN" sz="1700" dirty="0">
              <a:latin typeface="+mn-lt"/>
              <a:ea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0140" y="2442458"/>
            <a:ext cx="4963732" cy="197308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811" y="530084"/>
            <a:ext cx="5073203" cy="199123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867" y="2232250"/>
            <a:ext cx="4606853" cy="277562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140" y="4292990"/>
            <a:ext cx="5260866" cy="2051736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760997" y="5565687"/>
            <a:ext cx="4646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72.34%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的人都不太清楚周围植物的名字。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978181" y="1399827"/>
            <a:ext cx="1481959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其中，绝大部分在校学生和工作党都不清楚周围植物名字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183133" y="3150024"/>
            <a:ext cx="1277007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45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岁以下群体表示对周围植物不太了解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985170" y="5007877"/>
            <a:ext cx="1413641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两性对植物的了解程度没有太大偏差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调查统计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关于“对身边的植物及相关的知识感兴趣吗？”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调查结果如下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207172"/>
            <a:ext cx="4740704" cy="255713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006" y="4286692"/>
            <a:ext cx="5102470" cy="20271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856" y="2397220"/>
            <a:ext cx="4922666" cy="188947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2156" y="544110"/>
            <a:ext cx="5134173" cy="202719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032910" y="5300768"/>
            <a:ext cx="356536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不感兴趣的人只占极小部分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97366" y="1264837"/>
            <a:ext cx="1560786" cy="937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不感兴趣的群体在各年龄段占比都极少，其中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25-45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岁年龄段和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65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岁以上年龄段感兴趣群体占大多数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243234" y="3161321"/>
            <a:ext cx="12719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女性群体对植物及相关知识感兴趣的稍微多于男性群体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076497" y="4796357"/>
            <a:ext cx="1487342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退休群体绝大部分都非常感兴趣，工作党和在校学生中大部分群体的兴趣一般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调查统计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1400" dirty="0">
                <a:latin typeface="+mn-lt"/>
                <a:ea typeface="+mn-ea"/>
              </a:rPr>
              <a:t>关于“看见不认识的植物，会”</a:t>
            </a:r>
            <a:endParaRPr lang="en-US" altLang="zh-CN" sz="1400" dirty="0">
              <a:latin typeface="+mn-lt"/>
              <a:ea typeface="+mn-ea"/>
            </a:endParaRPr>
          </a:p>
          <a:p>
            <a:r>
              <a:rPr lang="zh-CN" altLang="en-US" dirty="0"/>
              <a:t>调查结果如下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447217"/>
            <a:ext cx="4308870" cy="241863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123" y="4299206"/>
            <a:ext cx="5409623" cy="20910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123" y="2575944"/>
            <a:ext cx="5409623" cy="20673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336" y="491493"/>
            <a:ext cx="5457229" cy="206730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20935" y="5314130"/>
            <a:ext cx="413056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看见不认识的植物选择百度的比重最大，使用拍照识花软件和问朋友的次之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069846" y="1040967"/>
            <a:ext cx="2312277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年龄段在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25-45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岁的群体和年龄段在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18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岁以下的群体遇见不认识的植物选择拍照识花软件的比重最大，年龄段在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18-25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岁的群体使用百度的比重最大，年龄段大于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65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岁的基本不适用拍照识花软件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951501" y="3467632"/>
            <a:ext cx="1403131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女性群体使用拍照识花软件和百度的比重大于男性群体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970359" y="4843930"/>
            <a:ext cx="1403131" cy="937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工作党中使用拍照识花软件的群体比重最大，其余群体都比较喜欢选择百度来解决问题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调查统计</a:t>
            </a:r>
            <a:r>
              <a:rPr lang="en-US" altLang="zh-CN" sz="2400" dirty="0"/>
              <a:t>—</a:t>
            </a:r>
            <a:r>
              <a:rPr lang="zh-CN" altLang="en-US" sz="2400" dirty="0"/>
              <a:t>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根据以上的调查结果和统计分析，我们可以得出以下结论</a:t>
            </a:r>
            <a:endParaRPr lang="en-US" altLang="zh-CN" dirty="0"/>
          </a:p>
          <a:p>
            <a:r>
              <a:rPr lang="zh-CN" altLang="en-US" dirty="0"/>
              <a:t>一</a:t>
            </a:r>
            <a:r>
              <a:rPr lang="en-US" altLang="zh-CN" dirty="0"/>
              <a:t>.</a:t>
            </a:r>
            <a:r>
              <a:rPr lang="zh-CN" altLang="en-US" dirty="0"/>
              <a:t>大多数人不是很清楚周围植物的名字，不是很了解周围的植物</a:t>
            </a:r>
            <a:endParaRPr lang="en-US" altLang="zh-CN" dirty="0"/>
          </a:p>
          <a:p>
            <a:r>
              <a:rPr lang="zh-CN" altLang="en-US" dirty="0"/>
              <a:t>二</a:t>
            </a:r>
            <a:r>
              <a:rPr lang="en-US" altLang="zh-CN" dirty="0"/>
              <a:t>.</a:t>
            </a:r>
            <a:r>
              <a:rPr lang="zh-CN" altLang="en-US" dirty="0"/>
              <a:t>各个年龄段的人中的大多数人都对植物表示出一定的兴趣，其中中老年退休群体表达的兴趣最高。</a:t>
            </a:r>
            <a:endParaRPr lang="en-US" altLang="zh-CN" dirty="0"/>
          </a:p>
          <a:p>
            <a:r>
              <a:rPr lang="zh-CN" altLang="en-US" dirty="0"/>
              <a:t>结论：这个微信小程序的目标用户是</a:t>
            </a:r>
            <a:r>
              <a:rPr lang="zh-CN" altLang="en-US" b="1" dirty="0"/>
              <a:t>不是很清楚植物相关知识但又对植物相关感兴趣</a:t>
            </a:r>
            <a:r>
              <a:rPr lang="zh-CN" altLang="en-US" dirty="0"/>
              <a:t>的人群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altLang="zh-CN" dirty="0"/>
            </a:b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729498" y="4528803"/>
            <a:ext cx="8789234" cy="846381"/>
          </a:xfrm>
        </p:spPr>
        <p:txBody>
          <a:bodyPr>
            <a:noAutofit/>
          </a:bodyPr>
          <a:lstStyle/>
          <a:p>
            <a:r>
              <a:rPr lang="zh-CN" altLang="en-US" sz="6600" b="0" dirty="0">
                <a:solidFill>
                  <a:srgbClr val="8BD3D9"/>
                </a:solidFill>
              </a:rPr>
              <a:t>项目介绍</a:t>
            </a:r>
            <a:endParaRPr lang="zh-CN" altLang="en-US" sz="6600" b="0" dirty="0">
              <a:solidFill>
                <a:srgbClr val="8BD3D9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09" t="21109" r="11863"/>
          <a:stretch>
            <a:fillRect/>
          </a:stretch>
        </p:blipFill>
        <p:spPr>
          <a:xfrm>
            <a:off x="4613717" y="1243527"/>
            <a:ext cx="3020798" cy="3020798"/>
          </a:xfrm>
          <a:custGeom>
            <a:avLst/>
            <a:gdLst>
              <a:gd name="connsiteX0" fmla="*/ 2555760 w 5111520"/>
              <a:gd name="connsiteY0" fmla="*/ 0 h 5111520"/>
              <a:gd name="connsiteX1" fmla="*/ 5111520 w 5111520"/>
              <a:gd name="connsiteY1" fmla="*/ 2555760 h 5111520"/>
              <a:gd name="connsiteX2" fmla="*/ 2555760 w 5111520"/>
              <a:gd name="connsiteY2" fmla="*/ 5111520 h 5111520"/>
              <a:gd name="connsiteX3" fmla="*/ 0 w 5111520"/>
              <a:gd name="connsiteY3" fmla="*/ 2555760 h 5111520"/>
              <a:gd name="connsiteX4" fmla="*/ 2555760 w 5111520"/>
              <a:gd name="connsiteY4" fmla="*/ 0 h 511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11520" h="5111520">
                <a:moveTo>
                  <a:pt x="2555760" y="0"/>
                </a:moveTo>
                <a:cubicBezTo>
                  <a:pt x="3967267" y="0"/>
                  <a:pt x="5111520" y="1144253"/>
                  <a:pt x="5111520" y="2555760"/>
                </a:cubicBezTo>
                <a:cubicBezTo>
                  <a:pt x="5111520" y="3967267"/>
                  <a:pt x="3967267" y="5111520"/>
                  <a:pt x="2555760" y="5111520"/>
                </a:cubicBezTo>
                <a:cubicBezTo>
                  <a:pt x="1144253" y="5111520"/>
                  <a:pt x="0" y="3967267"/>
                  <a:pt x="0" y="2555760"/>
                </a:cubicBezTo>
                <a:cubicBezTo>
                  <a:pt x="0" y="1144253"/>
                  <a:pt x="1144253" y="0"/>
                  <a:pt x="2555760" y="0"/>
                </a:cubicBezTo>
                <a:close/>
              </a:path>
            </a:pathLst>
          </a:custGeom>
        </p:spPr>
      </p:pic>
      <p:sp>
        <p:nvSpPr>
          <p:cNvPr id="8" name="椭圆 7"/>
          <p:cNvSpPr/>
          <p:nvPr/>
        </p:nvSpPr>
        <p:spPr>
          <a:xfrm>
            <a:off x="4613717" y="1243527"/>
            <a:ext cx="3020798" cy="3020798"/>
          </a:xfrm>
          <a:prstGeom prst="ellipse">
            <a:avLst/>
          </a:prstGeom>
          <a:solidFill>
            <a:srgbClr val="00B0F0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952084" y="1645930"/>
            <a:ext cx="234406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3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Vrinda" panose="020B0502040204020203" pitchFamily="34" charset="0"/>
                <a:sym typeface="Arial" panose="020B0604020202020204" pitchFamily="34" charset="0"/>
              </a:rPr>
              <a:t>2</a:t>
            </a:r>
            <a:endParaRPr kumimoji="0" lang="zh-CN" altLang="en-US" sz="13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Vrinda" panose="020B0502040204020203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创意性渐变 ">
  <a:themeElements>
    <a:clrScheme name="Japan 1">
      <a:dk1>
        <a:srgbClr val="000000"/>
      </a:dk1>
      <a:lt1>
        <a:srgbClr val="FFFFFF"/>
      </a:lt1>
      <a:dk2>
        <a:srgbClr val="073A4B"/>
      </a:dk2>
      <a:lt2>
        <a:srgbClr val="E7E6E6"/>
      </a:lt2>
      <a:accent1>
        <a:srgbClr val="EE476E"/>
      </a:accent1>
      <a:accent2>
        <a:srgbClr val="E3B95A"/>
      </a:accent2>
      <a:accent3>
        <a:srgbClr val="07D69F"/>
      </a:accent3>
      <a:accent4>
        <a:srgbClr val="118AB1"/>
      </a:accent4>
      <a:accent5>
        <a:srgbClr val="073A4B"/>
      </a:accent5>
      <a:accent6>
        <a:srgbClr val="E7ECF2"/>
      </a:accent6>
      <a:hlink>
        <a:srgbClr val="E7456B"/>
      </a:hlink>
      <a:folHlink>
        <a:srgbClr val="F0C55F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2717</Words>
  <Application>WPS 演示</Application>
  <PresentationFormat>宽屏</PresentationFormat>
  <Paragraphs>256</Paragraphs>
  <Slides>24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6" baseType="lpstr">
      <vt:lpstr>Arial</vt:lpstr>
      <vt:lpstr>宋体</vt:lpstr>
      <vt:lpstr>Wingdings</vt:lpstr>
      <vt:lpstr>Microsoft YaHei UI</vt:lpstr>
      <vt:lpstr>等线</vt:lpstr>
      <vt:lpstr>Times New Roman</vt:lpstr>
      <vt:lpstr>Meiryo UI</vt:lpstr>
      <vt:lpstr>微软雅黑</vt:lpstr>
      <vt:lpstr>Vrinda</vt:lpstr>
      <vt:lpstr>Segoe UI Symbol</vt:lpstr>
      <vt:lpstr>Arial Unicode MS</vt:lpstr>
      <vt:lpstr>创意性渐变 </vt:lpstr>
      <vt:lpstr>花友记  </vt:lpstr>
      <vt:lpstr>目录</vt:lpstr>
      <vt:lpstr> </vt:lpstr>
      <vt:lpstr>调查统计</vt:lpstr>
      <vt:lpstr>调查统计</vt:lpstr>
      <vt:lpstr>调查统计</vt:lpstr>
      <vt:lpstr>调查统计</vt:lpstr>
      <vt:lpstr>调查统计—结果</vt:lpstr>
      <vt:lpstr> </vt:lpstr>
      <vt:lpstr>项目介绍</vt:lpstr>
      <vt:lpstr>项目介绍</vt:lpstr>
      <vt:lpstr>项目介绍</vt:lpstr>
      <vt:lpstr> </vt:lpstr>
      <vt:lpstr>可行性分析</vt:lpstr>
      <vt:lpstr> </vt:lpstr>
      <vt:lpstr>具体功能实现[2] [3] [4][5]</vt:lpstr>
      <vt:lpstr>具体功能实现</vt:lpstr>
      <vt:lpstr>具体功能实现</vt:lpstr>
      <vt:lpstr>具体功能实现</vt:lpstr>
      <vt:lpstr> </vt:lpstr>
      <vt:lpstr>参考资料</vt:lpstr>
      <vt:lpstr> </vt:lpstr>
      <vt:lpstr>小组成员的分工及评价</vt:lpstr>
      <vt:lpstr>谢谢观看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花记——基于微信小程序的AI花卉识别与分享社区 </dc:title>
  <dc:creator>zz831</dc:creator>
  <cp:lastModifiedBy>Hile_M</cp:lastModifiedBy>
  <cp:revision>77</cp:revision>
  <dcterms:created xsi:type="dcterms:W3CDTF">2020-10-11T00:23:00Z</dcterms:created>
  <dcterms:modified xsi:type="dcterms:W3CDTF">2020-10-13T06:42:23Z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